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Vollkorn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gMwUrc622pPBcZjvIXuh+n/gQ7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ollkorn-bold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Vollkorn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2.jp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44.png"/><Relationship Id="rId6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55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47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38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38.png"/><Relationship Id="rId6" Type="http://schemas.openxmlformats.org/officeDocument/2006/relationships/image" Target="../media/image40.gif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10" Type="http://schemas.openxmlformats.org/officeDocument/2006/relationships/image" Target="../media/image26.png"/><Relationship Id="rId9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0.png"/><Relationship Id="rId13" Type="http://schemas.openxmlformats.org/officeDocument/2006/relationships/image" Target="../media/image32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9" Type="http://schemas.openxmlformats.org/officeDocument/2006/relationships/image" Target="../media/image27.png"/><Relationship Id="rId5" Type="http://schemas.openxmlformats.org/officeDocument/2006/relationships/image" Target="../media/image5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08711"/>
            <a:ext cx="13941300" cy="22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CẢ NƯỚC QUÁ ĐỘ LÊN CHỦ NGHĨA XÃ HỘI 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VÀ TIẾN HÀNH CÔNG CUỘC ĐỔI MỚI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(TỪ 1975 ĐẾN NAY)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48" cy="10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10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286" name="Google Shape;286;p10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sp>
        <p:nvSpPr>
          <p:cNvPr id="288" name="Google Shape;288;p10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289" name="Google Shape;289;p10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90" name="Google Shape;290;p10"/>
          <p:cNvSpPr txBox="1"/>
          <p:nvPr/>
        </p:nvSpPr>
        <p:spPr>
          <a:xfrm>
            <a:off x="14035107" y="3158837"/>
            <a:ext cx="376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VIII</a:t>
            </a:r>
            <a:endParaRPr i="1" sz="1300"/>
          </a:p>
        </p:txBody>
      </p:sp>
      <p:grpSp>
        <p:nvGrpSpPr>
          <p:cNvPr id="291" name="Google Shape;291;p10"/>
          <p:cNvGrpSpPr/>
          <p:nvPr/>
        </p:nvGrpSpPr>
        <p:grpSpPr>
          <a:xfrm>
            <a:off x="984994" y="3425222"/>
            <a:ext cx="3295860" cy="2983475"/>
            <a:chOff x="0" y="-66675"/>
            <a:chExt cx="900198" cy="814876"/>
          </a:xfrm>
        </p:grpSpPr>
        <p:sp>
          <p:nvSpPr>
            <p:cNvPr id="292" name="Google Shape;292;p10"/>
            <p:cNvSpPr/>
            <p:nvPr/>
          </p:nvSpPr>
          <p:spPr>
            <a:xfrm>
              <a:off x="0" y="0"/>
              <a:ext cx="900198" cy="748201"/>
            </a:xfrm>
            <a:custGeom>
              <a:rect b="b" l="l" r="r" t="t"/>
              <a:pathLst>
                <a:path extrusionOk="0" h="748201" w="900198">
                  <a:moveTo>
                    <a:pt x="119798" y="0"/>
                  </a:moveTo>
                  <a:lnTo>
                    <a:pt x="780400" y="0"/>
                  </a:lnTo>
                  <a:cubicBezTo>
                    <a:pt x="846563" y="0"/>
                    <a:pt x="900198" y="53635"/>
                    <a:pt x="900198" y="119798"/>
                  </a:cubicBezTo>
                  <a:lnTo>
                    <a:pt x="900198" y="628403"/>
                  </a:lnTo>
                  <a:cubicBezTo>
                    <a:pt x="900198" y="660176"/>
                    <a:pt x="887577" y="690647"/>
                    <a:pt x="865110" y="713113"/>
                  </a:cubicBezTo>
                  <a:cubicBezTo>
                    <a:pt x="842644" y="735580"/>
                    <a:pt x="812172" y="748201"/>
                    <a:pt x="780400" y="748201"/>
                  </a:cubicBezTo>
                  <a:lnTo>
                    <a:pt x="119798" y="748201"/>
                  </a:lnTo>
                  <a:cubicBezTo>
                    <a:pt x="88026" y="748201"/>
                    <a:pt x="57555" y="735580"/>
                    <a:pt x="35088" y="713113"/>
                  </a:cubicBezTo>
                  <a:cubicBezTo>
                    <a:pt x="12622" y="690647"/>
                    <a:pt x="0" y="660176"/>
                    <a:pt x="0" y="628403"/>
                  </a:cubicBezTo>
                  <a:lnTo>
                    <a:pt x="0" y="119798"/>
                  </a:lnTo>
                  <a:cubicBezTo>
                    <a:pt x="0" y="88026"/>
                    <a:pt x="12622" y="57555"/>
                    <a:pt x="35088" y="35088"/>
                  </a:cubicBezTo>
                  <a:cubicBezTo>
                    <a:pt x="57555" y="12622"/>
                    <a:pt x="88026" y="0"/>
                    <a:pt x="119798" y="0"/>
                  </a:cubicBezTo>
                  <a:close/>
                </a:path>
              </a:pathLst>
            </a:custGeom>
            <a:solidFill>
              <a:srgbClr val="EDF4E0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0"/>
            <p:cNvSpPr txBox="1"/>
            <p:nvPr/>
          </p:nvSpPr>
          <p:spPr>
            <a:xfrm>
              <a:off x="0" y="-66675"/>
              <a:ext cx="900198" cy="814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Cần kiệm để CNH, khắc phục xu hướng chạy theo "xã hội tiêu dùng"</a:t>
              </a:r>
              <a:endParaRPr i="1"/>
            </a:p>
          </p:txBody>
        </p:sp>
      </p:grpSp>
      <p:grpSp>
        <p:nvGrpSpPr>
          <p:cNvPr id="294" name="Google Shape;294;p10"/>
          <p:cNvGrpSpPr/>
          <p:nvPr/>
        </p:nvGrpSpPr>
        <p:grpSpPr>
          <a:xfrm>
            <a:off x="4470950" y="6641443"/>
            <a:ext cx="3295860" cy="2983475"/>
            <a:chOff x="0" y="-66675"/>
            <a:chExt cx="900198" cy="814876"/>
          </a:xfrm>
        </p:grpSpPr>
        <p:sp>
          <p:nvSpPr>
            <p:cNvPr id="295" name="Google Shape;295;p10"/>
            <p:cNvSpPr/>
            <p:nvPr/>
          </p:nvSpPr>
          <p:spPr>
            <a:xfrm>
              <a:off x="0" y="0"/>
              <a:ext cx="900198" cy="748201"/>
            </a:xfrm>
            <a:custGeom>
              <a:rect b="b" l="l" r="r" t="t"/>
              <a:pathLst>
                <a:path extrusionOk="0" h="748201" w="900198">
                  <a:moveTo>
                    <a:pt x="119798" y="0"/>
                  </a:moveTo>
                  <a:lnTo>
                    <a:pt x="780400" y="0"/>
                  </a:lnTo>
                  <a:cubicBezTo>
                    <a:pt x="846563" y="0"/>
                    <a:pt x="900198" y="53635"/>
                    <a:pt x="900198" y="119798"/>
                  </a:cubicBezTo>
                  <a:lnTo>
                    <a:pt x="900198" y="628403"/>
                  </a:lnTo>
                  <a:cubicBezTo>
                    <a:pt x="900198" y="660176"/>
                    <a:pt x="887577" y="690647"/>
                    <a:pt x="865110" y="713113"/>
                  </a:cubicBezTo>
                  <a:cubicBezTo>
                    <a:pt x="842644" y="735580"/>
                    <a:pt x="812172" y="748201"/>
                    <a:pt x="780400" y="748201"/>
                  </a:cubicBezTo>
                  <a:lnTo>
                    <a:pt x="119798" y="748201"/>
                  </a:lnTo>
                  <a:cubicBezTo>
                    <a:pt x="88026" y="748201"/>
                    <a:pt x="57555" y="735580"/>
                    <a:pt x="35088" y="713113"/>
                  </a:cubicBezTo>
                  <a:cubicBezTo>
                    <a:pt x="12622" y="690647"/>
                    <a:pt x="0" y="660176"/>
                    <a:pt x="0" y="628403"/>
                  </a:cubicBezTo>
                  <a:lnTo>
                    <a:pt x="0" y="119798"/>
                  </a:lnTo>
                  <a:cubicBezTo>
                    <a:pt x="0" y="88026"/>
                    <a:pt x="12622" y="57555"/>
                    <a:pt x="35088" y="35088"/>
                  </a:cubicBezTo>
                  <a:cubicBezTo>
                    <a:pt x="57555" y="12622"/>
                    <a:pt x="88026" y="0"/>
                    <a:pt x="119798" y="0"/>
                  </a:cubicBezTo>
                  <a:close/>
                </a:path>
              </a:pathLst>
            </a:custGeom>
            <a:solidFill>
              <a:srgbClr val="EDF4E0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 txBox="1"/>
            <p:nvPr/>
          </p:nvSpPr>
          <p:spPr>
            <a:xfrm>
              <a:off x="0" y="-66675"/>
              <a:ext cx="900198" cy="814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Hướng mạnh về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xuất khẩu, không coi nhẹ thị trường trong nước</a:t>
              </a:r>
              <a:endParaRPr i="1"/>
            </a:p>
          </p:txBody>
        </p:sp>
      </p:grpSp>
      <p:grpSp>
        <p:nvGrpSpPr>
          <p:cNvPr id="297" name="Google Shape;297;p10"/>
          <p:cNvGrpSpPr/>
          <p:nvPr/>
        </p:nvGrpSpPr>
        <p:grpSpPr>
          <a:xfrm>
            <a:off x="7766810" y="3425222"/>
            <a:ext cx="3295860" cy="2983475"/>
            <a:chOff x="0" y="-66675"/>
            <a:chExt cx="900198" cy="814876"/>
          </a:xfrm>
        </p:grpSpPr>
        <p:sp>
          <p:nvSpPr>
            <p:cNvPr id="298" name="Google Shape;298;p10"/>
            <p:cNvSpPr/>
            <p:nvPr/>
          </p:nvSpPr>
          <p:spPr>
            <a:xfrm>
              <a:off x="0" y="0"/>
              <a:ext cx="900198" cy="748201"/>
            </a:xfrm>
            <a:custGeom>
              <a:rect b="b" l="l" r="r" t="t"/>
              <a:pathLst>
                <a:path extrusionOk="0" h="748201" w="900198">
                  <a:moveTo>
                    <a:pt x="119798" y="0"/>
                  </a:moveTo>
                  <a:lnTo>
                    <a:pt x="780400" y="0"/>
                  </a:lnTo>
                  <a:cubicBezTo>
                    <a:pt x="846563" y="0"/>
                    <a:pt x="900198" y="53635"/>
                    <a:pt x="900198" y="119798"/>
                  </a:cubicBezTo>
                  <a:lnTo>
                    <a:pt x="900198" y="628403"/>
                  </a:lnTo>
                  <a:cubicBezTo>
                    <a:pt x="900198" y="660176"/>
                    <a:pt x="887577" y="690647"/>
                    <a:pt x="865110" y="713113"/>
                  </a:cubicBezTo>
                  <a:cubicBezTo>
                    <a:pt x="842644" y="735580"/>
                    <a:pt x="812172" y="748201"/>
                    <a:pt x="780400" y="748201"/>
                  </a:cubicBezTo>
                  <a:lnTo>
                    <a:pt x="119798" y="748201"/>
                  </a:lnTo>
                  <a:cubicBezTo>
                    <a:pt x="88026" y="748201"/>
                    <a:pt x="57555" y="735580"/>
                    <a:pt x="35088" y="713113"/>
                  </a:cubicBezTo>
                  <a:cubicBezTo>
                    <a:pt x="12622" y="690647"/>
                    <a:pt x="0" y="660176"/>
                    <a:pt x="0" y="628403"/>
                  </a:cubicBezTo>
                  <a:lnTo>
                    <a:pt x="0" y="119798"/>
                  </a:lnTo>
                  <a:cubicBezTo>
                    <a:pt x="0" y="88026"/>
                    <a:pt x="12622" y="57555"/>
                    <a:pt x="35088" y="35088"/>
                  </a:cubicBezTo>
                  <a:cubicBezTo>
                    <a:pt x="57555" y="12622"/>
                    <a:pt x="88026" y="0"/>
                    <a:pt x="119798" y="0"/>
                  </a:cubicBezTo>
                  <a:close/>
                </a:path>
              </a:pathLst>
            </a:custGeom>
            <a:solidFill>
              <a:srgbClr val="EDF4E0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0"/>
            <p:cNvSpPr txBox="1"/>
            <p:nvPr/>
          </p:nvSpPr>
          <p:spPr>
            <a:xfrm>
              <a:off x="0" y="-66675"/>
              <a:ext cx="900198" cy="814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cơ chế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thị trường, nhưng có sự quản lý và điều tiết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định hướng XHCN</a:t>
              </a:r>
              <a:endParaRPr i="1"/>
            </a:p>
          </p:txBody>
        </p:sp>
      </p:grpSp>
      <p:grpSp>
        <p:nvGrpSpPr>
          <p:cNvPr id="300" name="Google Shape;300;p10"/>
          <p:cNvGrpSpPr/>
          <p:nvPr/>
        </p:nvGrpSpPr>
        <p:grpSpPr>
          <a:xfrm>
            <a:off x="11229620" y="6641443"/>
            <a:ext cx="3295860" cy="2983475"/>
            <a:chOff x="0" y="-66675"/>
            <a:chExt cx="900198" cy="814876"/>
          </a:xfrm>
        </p:grpSpPr>
        <p:sp>
          <p:nvSpPr>
            <p:cNvPr id="301" name="Google Shape;301;p10"/>
            <p:cNvSpPr/>
            <p:nvPr/>
          </p:nvSpPr>
          <p:spPr>
            <a:xfrm>
              <a:off x="0" y="0"/>
              <a:ext cx="900198" cy="748201"/>
            </a:xfrm>
            <a:custGeom>
              <a:rect b="b" l="l" r="r" t="t"/>
              <a:pathLst>
                <a:path extrusionOk="0" h="748201" w="900198">
                  <a:moveTo>
                    <a:pt x="119798" y="0"/>
                  </a:moveTo>
                  <a:lnTo>
                    <a:pt x="780400" y="0"/>
                  </a:lnTo>
                  <a:cubicBezTo>
                    <a:pt x="846563" y="0"/>
                    <a:pt x="900198" y="53635"/>
                    <a:pt x="900198" y="119798"/>
                  </a:cubicBezTo>
                  <a:lnTo>
                    <a:pt x="900198" y="628403"/>
                  </a:lnTo>
                  <a:cubicBezTo>
                    <a:pt x="900198" y="660176"/>
                    <a:pt x="887577" y="690647"/>
                    <a:pt x="865110" y="713113"/>
                  </a:cubicBezTo>
                  <a:cubicBezTo>
                    <a:pt x="842644" y="735580"/>
                    <a:pt x="812172" y="748201"/>
                    <a:pt x="780400" y="748201"/>
                  </a:cubicBezTo>
                  <a:lnTo>
                    <a:pt x="119798" y="748201"/>
                  </a:lnTo>
                  <a:cubicBezTo>
                    <a:pt x="88026" y="748201"/>
                    <a:pt x="57555" y="735580"/>
                    <a:pt x="35088" y="713113"/>
                  </a:cubicBezTo>
                  <a:cubicBezTo>
                    <a:pt x="12622" y="690647"/>
                    <a:pt x="0" y="660176"/>
                    <a:pt x="0" y="628403"/>
                  </a:cubicBezTo>
                  <a:lnTo>
                    <a:pt x="0" y="119798"/>
                  </a:lnTo>
                  <a:cubicBezTo>
                    <a:pt x="0" y="88026"/>
                    <a:pt x="12622" y="57555"/>
                    <a:pt x="35088" y="35088"/>
                  </a:cubicBezTo>
                  <a:cubicBezTo>
                    <a:pt x="57555" y="12622"/>
                    <a:pt x="88026" y="0"/>
                    <a:pt x="119798" y="0"/>
                  </a:cubicBezTo>
                  <a:close/>
                </a:path>
              </a:pathLst>
            </a:custGeom>
            <a:solidFill>
              <a:srgbClr val="EDF4E0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0"/>
            <p:cNvSpPr txBox="1"/>
            <p:nvPr/>
          </p:nvSpPr>
          <p:spPr>
            <a:xfrm>
              <a:off x="0" y="-66675"/>
              <a:ext cx="900198" cy="814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Thúc đẩy chuyển dịch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cơ cấu kinh tế, công nghiệp hóa, hiện đại hóa nông nghiệp, nông thôn</a:t>
              </a:r>
              <a:endParaRPr i="1"/>
            </a:p>
          </p:txBody>
        </p:sp>
      </p:grpSp>
      <p:grpSp>
        <p:nvGrpSpPr>
          <p:cNvPr id="303" name="Google Shape;303;p10"/>
          <p:cNvGrpSpPr/>
          <p:nvPr/>
        </p:nvGrpSpPr>
        <p:grpSpPr>
          <a:xfrm>
            <a:off x="14358530" y="3425222"/>
            <a:ext cx="3295860" cy="2983475"/>
            <a:chOff x="0" y="-66675"/>
            <a:chExt cx="900198" cy="814876"/>
          </a:xfrm>
        </p:grpSpPr>
        <p:sp>
          <p:nvSpPr>
            <p:cNvPr id="304" name="Google Shape;304;p10"/>
            <p:cNvSpPr/>
            <p:nvPr/>
          </p:nvSpPr>
          <p:spPr>
            <a:xfrm>
              <a:off x="0" y="0"/>
              <a:ext cx="900198" cy="748201"/>
            </a:xfrm>
            <a:custGeom>
              <a:rect b="b" l="l" r="r" t="t"/>
              <a:pathLst>
                <a:path extrusionOk="0" h="748201" w="900198">
                  <a:moveTo>
                    <a:pt x="119798" y="0"/>
                  </a:moveTo>
                  <a:lnTo>
                    <a:pt x="780400" y="0"/>
                  </a:lnTo>
                  <a:cubicBezTo>
                    <a:pt x="846563" y="0"/>
                    <a:pt x="900198" y="53635"/>
                    <a:pt x="900198" y="119798"/>
                  </a:cubicBezTo>
                  <a:lnTo>
                    <a:pt x="900198" y="628403"/>
                  </a:lnTo>
                  <a:cubicBezTo>
                    <a:pt x="900198" y="660176"/>
                    <a:pt x="887577" y="690647"/>
                    <a:pt x="865110" y="713113"/>
                  </a:cubicBezTo>
                  <a:cubicBezTo>
                    <a:pt x="842644" y="735580"/>
                    <a:pt x="812172" y="748201"/>
                    <a:pt x="780400" y="748201"/>
                  </a:cubicBezTo>
                  <a:lnTo>
                    <a:pt x="119798" y="748201"/>
                  </a:lnTo>
                  <a:cubicBezTo>
                    <a:pt x="88026" y="748201"/>
                    <a:pt x="57555" y="735580"/>
                    <a:pt x="35088" y="713113"/>
                  </a:cubicBezTo>
                  <a:cubicBezTo>
                    <a:pt x="12622" y="690647"/>
                    <a:pt x="0" y="660176"/>
                    <a:pt x="0" y="628403"/>
                  </a:cubicBezTo>
                  <a:lnTo>
                    <a:pt x="0" y="119798"/>
                  </a:lnTo>
                  <a:cubicBezTo>
                    <a:pt x="0" y="88026"/>
                    <a:pt x="12622" y="57555"/>
                    <a:pt x="35088" y="35088"/>
                  </a:cubicBezTo>
                  <a:cubicBezTo>
                    <a:pt x="57555" y="12622"/>
                    <a:pt x="88026" y="0"/>
                    <a:pt x="119798" y="0"/>
                  </a:cubicBezTo>
                  <a:close/>
                </a:path>
              </a:pathLst>
            </a:custGeom>
            <a:solidFill>
              <a:srgbClr val="EDF4E0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 txBox="1"/>
            <p:nvPr/>
          </p:nvSpPr>
          <p:spPr>
            <a:xfrm>
              <a:off x="0" y="-66675"/>
              <a:ext cx="900198" cy="814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Tích cực giải quyết việc làm, xóa đói </a:t>
              </a:r>
              <a:endParaRPr i="1"/>
            </a:p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giảm nghèo</a:t>
              </a:r>
              <a:endParaRPr i="1"/>
            </a:p>
          </p:txBody>
        </p:sp>
      </p:grpSp>
      <p:sp>
        <p:nvSpPr>
          <p:cNvPr id="306" name="Google Shape;306;p10"/>
          <p:cNvSpPr/>
          <p:nvPr/>
        </p:nvSpPr>
        <p:spPr>
          <a:xfrm flipH="1" rot="-8448525">
            <a:off x="1961370" y="7125589"/>
            <a:ext cx="2599844" cy="929444"/>
          </a:xfrm>
          <a:custGeom>
            <a:rect b="b" l="l" r="r" t="t"/>
            <a:pathLst>
              <a:path extrusionOk="0" h="929444" w="2599844">
                <a:moveTo>
                  <a:pt x="0" y="929444"/>
                </a:moveTo>
                <a:lnTo>
                  <a:pt x="2599844" y="929444"/>
                </a:lnTo>
                <a:lnTo>
                  <a:pt x="2599844" y="0"/>
                </a:lnTo>
                <a:lnTo>
                  <a:pt x="0" y="0"/>
                </a:lnTo>
                <a:lnTo>
                  <a:pt x="0" y="92944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 flipH="1" rot="-8448525">
            <a:off x="8730674" y="7342108"/>
            <a:ext cx="2599844" cy="929444"/>
          </a:xfrm>
          <a:custGeom>
            <a:rect b="b" l="l" r="r" t="t"/>
            <a:pathLst>
              <a:path extrusionOk="0" h="929444" w="2599844">
                <a:moveTo>
                  <a:pt x="0" y="929444"/>
                </a:moveTo>
                <a:lnTo>
                  <a:pt x="2599845" y="929444"/>
                </a:lnTo>
                <a:lnTo>
                  <a:pt x="2599845" y="0"/>
                </a:lnTo>
                <a:lnTo>
                  <a:pt x="0" y="0"/>
                </a:lnTo>
                <a:lnTo>
                  <a:pt x="0" y="92944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 rot="-2466101">
            <a:off x="11773552" y="5209726"/>
            <a:ext cx="2599844" cy="929444"/>
          </a:xfrm>
          <a:custGeom>
            <a:rect b="b" l="l" r="r" t="t"/>
            <a:pathLst>
              <a:path extrusionOk="0" h="929444" w="2599844">
                <a:moveTo>
                  <a:pt x="0" y="0"/>
                </a:moveTo>
                <a:lnTo>
                  <a:pt x="2599844" y="0"/>
                </a:lnTo>
                <a:lnTo>
                  <a:pt x="2599844" y="929444"/>
                </a:lnTo>
                <a:lnTo>
                  <a:pt x="0" y="929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 rot="-2466101">
            <a:off x="4864707" y="5161837"/>
            <a:ext cx="2599844" cy="929444"/>
          </a:xfrm>
          <a:custGeom>
            <a:rect b="b" l="l" r="r" t="t"/>
            <a:pathLst>
              <a:path extrusionOk="0" h="929444" w="2599844">
                <a:moveTo>
                  <a:pt x="0" y="0"/>
                </a:moveTo>
                <a:lnTo>
                  <a:pt x="2599844" y="0"/>
                </a:lnTo>
                <a:lnTo>
                  <a:pt x="2599844" y="929444"/>
                </a:lnTo>
                <a:lnTo>
                  <a:pt x="0" y="929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p11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317" name="Google Shape;317;p11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1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sp>
        <p:nvSpPr>
          <p:cNvPr id="319" name="Google Shape;319;p11"/>
          <p:cNvSpPr/>
          <p:nvPr/>
        </p:nvSpPr>
        <p:spPr>
          <a:xfrm>
            <a:off x="1591545" y="2744368"/>
            <a:ext cx="7151750" cy="5620084"/>
          </a:xfrm>
          <a:custGeom>
            <a:rect b="b" l="l" r="r" t="t"/>
            <a:pathLst>
              <a:path extrusionOk="0" h="5620084" w="7151750">
                <a:moveTo>
                  <a:pt x="0" y="0"/>
                </a:moveTo>
                <a:lnTo>
                  <a:pt x="7151750" y="0"/>
                </a:lnTo>
                <a:lnTo>
                  <a:pt x="7151750" y="5620084"/>
                </a:lnTo>
                <a:lnTo>
                  <a:pt x="0" y="5620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10949495" y="3812212"/>
            <a:ext cx="3787814" cy="1070058"/>
          </a:xfrm>
          <a:custGeom>
            <a:rect b="b" l="l" r="r" t="t"/>
            <a:pathLst>
              <a:path extrusionOk="0" h="1070058" w="3787814">
                <a:moveTo>
                  <a:pt x="0" y="0"/>
                </a:moveTo>
                <a:lnTo>
                  <a:pt x="3787814" y="0"/>
                </a:lnTo>
                <a:lnTo>
                  <a:pt x="3787814" y="1070057"/>
                </a:lnTo>
                <a:lnTo>
                  <a:pt x="0" y="1070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22" name="Google Shape;322;p11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323" name="Google Shape;323;p11"/>
          <p:cNvSpPr txBox="1"/>
          <p:nvPr/>
        </p:nvSpPr>
        <p:spPr>
          <a:xfrm>
            <a:off x="14035107" y="3158837"/>
            <a:ext cx="376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VIII</a:t>
            </a:r>
            <a:endParaRPr i="1" sz="1300"/>
          </a:p>
        </p:txBody>
      </p:sp>
      <p:sp>
        <p:nvSpPr>
          <p:cNvPr id="324" name="Google Shape;324;p11"/>
          <p:cNvSpPr txBox="1"/>
          <p:nvPr/>
        </p:nvSpPr>
        <p:spPr>
          <a:xfrm>
            <a:off x="3197398" y="8373977"/>
            <a:ext cx="39399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vượt qua</a:t>
            </a:r>
            <a:endParaRPr i="1"/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khủng hoàng tài chính - tiền tệ </a:t>
            </a:r>
            <a:endParaRPr i="1"/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Châu Á 1997</a:t>
            </a:r>
            <a:endParaRPr i="1"/>
          </a:p>
        </p:txBody>
      </p:sp>
      <p:sp>
        <p:nvSpPr>
          <p:cNvPr id="325" name="Google Shape;325;p11"/>
          <p:cNvSpPr txBox="1"/>
          <p:nvPr/>
        </p:nvSpPr>
        <p:spPr>
          <a:xfrm>
            <a:off x="9090274" y="5427469"/>
            <a:ext cx="7506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GDP tăng trưởng bình quân 7%/năm</a:t>
            </a:r>
            <a:endParaRPr i="1"/>
          </a:p>
        </p:txBody>
      </p:sp>
      <p:sp>
        <p:nvSpPr>
          <p:cNvPr id="326" name="Google Shape;326;p11"/>
          <p:cNvSpPr txBox="1"/>
          <p:nvPr/>
        </p:nvSpPr>
        <p:spPr>
          <a:xfrm>
            <a:off x="9090274" y="6386889"/>
            <a:ext cx="7506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Nông nghiệp phát triển liên tục</a:t>
            </a:r>
            <a:endParaRPr i="1"/>
          </a:p>
        </p:txBody>
      </p:sp>
      <p:sp>
        <p:nvSpPr>
          <p:cNvPr id="327" name="Google Shape;327;p11"/>
          <p:cNvSpPr txBox="1"/>
          <p:nvPr/>
        </p:nvSpPr>
        <p:spPr>
          <a:xfrm>
            <a:off x="9090274" y="7251059"/>
            <a:ext cx="75063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Giá trị sản xuất công nghiệp tăng bình quân 13.5%/năm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p12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335" name="Google Shape;335;p12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2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sp>
        <p:nvSpPr>
          <p:cNvPr id="337" name="Google Shape;337;p12"/>
          <p:cNvSpPr/>
          <p:nvPr/>
        </p:nvSpPr>
        <p:spPr>
          <a:xfrm>
            <a:off x="1237581" y="3404562"/>
            <a:ext cx="6238679" cy="4542062"/>
          </a:xfrm>
          <a:custGeom>
            <a:rect b="b" l="l" r="r" t="t"/>
            <a:pathLst>
              <a:path extrusionOk="0" h="4542062" w="6238679">
                <a:moveTo>
                  <a:pt x="0" y="0"/>
                </a:moveTo>
                <a:lnTo>
                  <a:pt x="6238679" y="0"/>
                </a:lnTo>
                <a:lnTo>
                  <a:pt x="6238679" y="4542062"/>
                </a:lnTo>
                <a:lnTo>
                  <a:pt x="0" y="454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2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39" name="Google Shape;339;p12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340" name="Google Shape;340;p12"/>
          <p:cNvSpPr txBox="1"/>
          <p:nvPr/>
        </p:nvSpPr>
        <p:spPr>
          <a:xfrm>
            <a:off x="14035107" y="3158837"/>
            <a:ext cx="376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VIII</a:t>
            </a:r>
            <a:endParaRPr i="1" sz="1300"/>
          </a:p>
        </p:txBody>
      </p:sp>
      <p:sp>
        <p:nvSpPr>
          <p:cNvPr id="341" name="Google Shape;341;p12"/>
          <p:cNvSpPr txBox="1"/>
          <p:nvPr/>
        </p:nvSpPr>
        <p:spPr>
          <a:xfrm>
            <a:off x="1626060" y="8118074"/>
            <a:ext cx="54618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nghị Trung ương 4 khóa VIII (12/1997)</a:t>
            </a:r>
            <a:endParaRPr i="1"/>
          </a:p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Bầu đồng chí Lê Khả Phiêu làm Tổng Bí thư</a:t>
            </a:r>
            <a:endParaRPr i="1"/>
          </a:p>
        </p:txBody>
      </p:sp>
      <p:grpSp>
        <p:nvGrpSpPr>
          <p:cNvPr id="342" name="Google Shape;342;p12"/>
          <p:cNvGrpSpPr/>
          <p:nvPr/>
        </p:nvGrpSpPr>
        <p:grpSpPr>
          <a:xfrm>
            <a:off x="7897797" y="6449800"/>
            <a:ext cx="3676603" cy="1150470"/>
            <a:chOff x="0" y="0"/>
            <a:chExt cx="4902138" cy="1533961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0"/>
              <a:ext cx="4902138" cy="1533961"/>
            </a:xfrm>
            <a:custGeom>
              <a:rect b="b" l="l" r="r" t="t"/>
              <a:pathLst>
                <a:path extrusionOk="0" h="1533961" w="4902138">
                  <a:moveTo>
                    <a:pt x="0" y="0"/>
                  </a:moveTo>
                  <a:lnTo>
                    <a:pt x="4902138" y="0"/>
                  </a:lnTo>
                  <a:lnTo>
                    <a:pt x="4902138" y="1533961"/>
                  </a:lnTo>
                  <a:lnTo>
                    <a:pt x="0" y="15339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 txBox="1"/>
            <p:nvPr/>
          </p:nvSpPr>
          <p:spPr>
            <a:xfrm>
              <a:off x="864215" y="242648"/>
              <a:ext cx="3433200" cy="11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6</a:t>
              </a:r>
              <a:endParaRPr i="1"/>
            </a:p>
            <a:p>
              <a:pPr indent="0" lvl="0" marL="0" marR="0" rtl="0" algn="ctr">
                <a:lnSpc>
                  <a:spcPct val="137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(lần 2) 2/1999</a:t>
              </a:r>
              <a:endParaRPr i="1"/>
            </a:p>
          </p:txBody>
        </p:sp>
      </p:grpSp>
      <p:sp>
        <p:nvSpPr>
          <p:cNvPr id="345" name="Google Shape;345;p12"/>
          <p:cNvSpPr txBox="1"/>
          <p:nvPr/>
        </p:nvSpPr>
        <p:spPr>
          <a:xfrm>
            <a:off x="11761647" y="6324499"/>
            <a:ext cx="54978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Ban hành Nghị quyết số 10-NQ/TW</a:t>
            </a:r>
            <a:endParaRPr i="1"/>
          </a:p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ngày 2/2/1999 về một số vấn đề cơ bản và cấp bách trong công tác xây dựng Đảng</a:t>
            </a:r>
            <a:endParaRPr i="1"/>
          </a:p>
        </p:txBody>
      </p:sp>
      <p:grpSp>
        <p:nvGrpSpPr>
          <p:cNvPr id="346" name="Google Shape;346;p12"/>
          <p:cNvGrpSpPr/>
          <p:nvPr/>
        </p:nvGrpSpPr>
        <p:grpSpPr>
          <a:xfrm>
            <a:off x="7913796" y="4218820"/>
            <a:ext cx="3676603" cy="1150470"/>
            <a:chOff x="0" y="0"/>
            <a:chExt cx="4902138" cy="1533961"/>
          </a:xfrm>
        </p:grpSpPr>
        <p:sp>
          <p:nvSpPr>
            <p:cNvPr id="347" name="Google Shape;347;p12"/>
            <p:cNvSpPr/>
            <p:nvPr/>
          </p:nvSpPr>
          <p:spPr>
            <a:xfrm>
              <a:off x="0" y="0"/>
              <a:ext cx="4902138" cy="1533961"/>
            </a:xfrm>
            <a:custGeom>
              <a:rect b="b" l="l" r="r" t="t"/>
              <a:pathLst>
                <a:path extrusionOk="0" h="1533961" w="4902138">
                  <a:moveTo>
                    <a:pt x="0" y="0"/>
                  </a:moveTo>
                  <a:lnTo>
                    <a:pt x="4902138" y="0"/>
                  </a:lnTo>
                  <a:lnTo>
                    <a:pt x="4902138" y="1533961"/>
                  </a:lnTo>
                  <a:lnTo>
                    <a:pt x="0" y="15339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2"/>
            <p:cNvSpPr txBox="1"/>
            <p:nvPr/>
          </p:nvSpPr>
          <p:spPr>
            <a:xfrm>
              <a:off x="864215" y="242648"/>
              <a:ext cx="3433200" cy="11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Bộ Chính trị</a:t>
              </a:r>
              <a:endParaRPr i="1"/>
            </a:p>
            <a:p>
              <a:pPr indent="0" lvl="0" marL="0" marR="0" rtl="0" algn="ctr">
                <a:lnSpc>
                  <a:spcPct val="137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2/1998</a:t>
              </a:r>
              <a:endParaRPr i="1"/>
            </a:p>
          </p:txBody>
        </p:sp>
      </p:grpSp>
      <p:sp>
        <p:nvSpPr>
          <p:cNvPr id="349" name="Google Shape;349;p12"/>
          <p:cNvSpPr txBox="1"/>
          <p:nvPr/>
        </p:nvSpPr>
        <p:spPr>
          <a:xfrm>
            <a:off x="11777646" y="4093519"/>
            <a:ext cx="54978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Ban hành Chỉ thị số 30-CT/TW </a:t>
            </a:r>
            <a:endParaRPr i="1"/>
          </a:p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ngày 18/2/1998 về xây dựng và thực hiện Quy chế dân chủ cơ sở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6" name="Google Shape;356;p13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357" name="Google Shape;357;p13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grpSp>
        <p:nvGrpSpPr>
          <p:cNvPr id="359" name="Google Shape;359;p13"/>
          <p:cNvGrpSpPr/>
          <p:nvPr/>
        </p:nvGrpSpPr>
        <p:grpSpPr>
          <a:xfrm>
            <a:off x="13375291" y="4007884"/>
            <a:ext cx="3676603" cy="1150470"/>
            <a:chOff x="0" y="0"/>
            <a:chExt cx="4902138" cy="1533961"/>
          </a:xfrm>
        </p:grpSpPr>
        <p:sp>
          <p:nvSpPr>
            <p:cNvPr id="360" name="Google Shape;360;p13"/>
            <p:cNvSpPr/>
            <p:nvPr/>
          </p:nvSpPr>
          <p:spPr>
            <a:xfrm>
              <a:off x="0" y="0"/>
              <a:ext cx="4902138" cy="1533961"/>
            </a:xfrm>
            <a:custGeom>
              <a:rect b="b" l="l" r="r" t="t"/>
              <a:pathLst>
                <a:path extrusionOk="0" h="1533961" w="4902138">
                  <a:moveTo>
                    <a:pt x="0" y="0"/>
                  </a:moveTo>
                  <a:lnTo>
                    <a:pt x="4902138" y="0"/>
                  </a:lnTo>
                  <a:lnTo>
                    <a:pt x="4902138" y="1533961"/>
                  </a:lnTo>
                  <a:lnTo>
                    <a:pt x="0" y="15339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 txBox="1"/>
            <p:nvPr/>
          </p:nvSpPr>
          <p:spPr>
            <a:xfrm>
              <a:off x="864215" y="242648"/>
              <a:ext cx="3433200" cy="11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2 </a:t>
              </a:r>
              <a:endParaRPr i="1"/>
            </a:p>
            <a:p>
              <a:pPr indent="0" lvl="0" marL="0" marR="0" rtl="0" algn="ctr">
                <a:lnSpc>
                  <a:spcPct val="137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khóa VIII (12/1996)</a:t>
              </a:r>
              <a:endParaRPr i="1"/>
            </a:p>
          </p:txBody>
        </p:sp>
      </p:grpSp>
      <p:grpSp>
        <p:nvGrpSpPr>
          <p:cNvPr id="362" name="Google Shape;362;p13"/>
          <p:cNvGrpSpPr/>
          <p:nvPr/>
        </p:nvGrpSpPr>
        <p:grpSpPr>
          <a:xfrm>
            <a:off x="1434537" y="2989471"/>
            <a:ext cx="3389084" cy="3115529"/>
            <a:chOff x="0" y="-57150"/>
            <a:chExt cx="892598" cy="820551"/>
          </a:xfrm>
        </p:grpSpPr>
        <p:sp>
          <p:nvSpPr>
            <p:cNvPr id="363" name="Google Shape;363;p13"/>
            <p:cNvSpPr/>
            <p:nvPr/>
          </p:nvSpPr>
          <p:spPr>
            <a:xfrm>
              <a:off x="0" y="0"/>
              <a:ext cx="892598" cy="763401"/>
            </a:xfrm>
            <a:custGeom>
              <a:rect b="b" l="l" r="r" t="t"/>
              <a:pathLst>
                <a:path extrusionOk="0" h="763401" w="892598">
                  <a:moveTo>
                    <a:pt x="116503" y="0"/>
                  </a:moveTo>
                  <a:lnTo>
                    <a:pt x="776096" y="0"/>
                  </a:lnTo>
                  <a:cubicBezTo>
                    <a:pt x="840438" y="0"/>
                    <a:pt x="892598" y="52160"/>
                    <a:pt x="892598" y="116503"/>
                  </a:cubicBezTo>
                  <a:lnTo>
                    <a:pt x="892598" y="646898"/>
                  </a:lnTo>
                  <a:cubicBezTo>
                    <a:pt x="892598" y="677797"/>
                    <a:pt x="880324" y="707430"/>
                    <a:pt x="858475" y="729278"/>
                  </a:cubicBezTo>
                  <a:cubicBezTo>
                    <a:pt x="836627" y="751127"/>
                    <a:pt x="806994" y="763401"/>
                    <a:pt x="776096" y="763401"/>
                  </a:cubicBezTo>
                  <a:lnTo>
                    <a:pt x="116503" y="763401"/>
                  </a:lnTo>
                  <a:cubicBezTo>
                    <a:pt x="85604" y="763401"/>
                    <a:pt x="55971" y="751127"/>
                    <a:pt x="34123" y="729278"/>
                  </a:cubicBezTo>
                  <a:cubicBezTo>
                    <a:pt x="12274" y="707430"/>
                    <a:pt x="0" y="677797"/>
                    <a:pt x="0" y="646898"/>
                  </a:cubicBezTo>
                  <a:lnTo>
                    <a:pt x="0" y="116503"/>
                  </a:lnTo>
                  <a:cubicBezTo>
                    <a:pt x="0" y="85604"/>
                    <a:pt x="12274" y="55971"/>
                    <a:pt x="34123" y="34123"/>
                  </a:cubicBezTo>
                  <a:cubicBezTo>
                    <a:pt x="55971" y="12274"/>
                    <a:pt x="85604" y="0"/>
                    <a:pt x="116503" y="0"/>
                  </a:cubicBezTo>
                  <a:close/>
                </a:path>
              </a:pathLst>
            </a:custGeom>
            <a:solidFill>
              <a:srgbClr val="9DE0E4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 txBox="1"/>
            <p:nvPr/>
          </p:nvSpPr>
          <p:spPr>
            <a:xfrm>
              <a:off x="0" y="-57150"/>
              <a:ext cx="892598" cy="820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lược phát triển giáo dục đào tạo thời kỳ CNH HĐH</a:t>
              </a:r>
              <a:endParaRPr i="1"/>
            </a:p>
          </p:txBody>
        </p:sp>
      </p:grpSp>
      <p:grpSp>
        <p:nvGrpSpPr>
          <p:cNvPr id="365" name="Google Shape;365;p13"/>
          <p:cNvGrpSpPr/>
          <p:nvPr/>
        </p:nvGrpSpPr>
        <p:grpSpPr>
          <a:xfrm>
            <a:off x="6867519" y="2989471"/>
            <a:ext cx="3389084" cy="3115529"/>
            <a:chOff x="0" y="-57150"/>
            <a:chExt cx="892598" cy="820551"/>
          </a:xfrm>
        </p:grpSpPr>
        <p:sp>
          <p:nvSpPr>
            <p:cNvPr id="366" name="Google Shape;366;p13"/>
            <p:cNvSpPr/>
            <p:nvPr/>
          </p:nvSpPr>
          <p:spPr>
            <a:xfrm>
              <a:off x="0" y="0"/>
              <a:ext cx="892598" cy="763401"/>
            </a:xfrm>
            <a:custGeom>
              <a:rect b="b" l="l" r="r" t="t"/>
              <a:pathLst>
                <a:path extrusionOk="0" h="763401" w="892598">
                  <a:moveTo>
                    <a:pt x="116503" y="0"/>
                  </a:moveTo>
                  <a:lnTo>
                    <a:pt x="776096" y="0"/>
                  </a:lnTo>
                  <a:cubicBezTo>
                    <a:pt x="840438" y="0"/>
                    <a:pt x="892598" y="52160"/>
                    <a:pt x="892598" y="116503"/>
                  </a:cubicBezTo>
                  <a:lnTo>
                    <a:pt x="892598" y="646898"/>
                  </a:lnTo>
                  <a:cubicBezTo>
                    <a:pt x="892598" y="677797"/>
                    <a:pt x="880324" y="707430"/>
                    <a:pt x="858475" y="729278"/>
                  </a:cubicBezTo>
                  <a:cubicBezTo>
                    <a:pt x="836627" y="751127"/>
                    <a:pt x="806994" y="763401"/>
                    <a:pt x="776096" y="763401"/>
                  </a:cubicBezTo>
                  <a:lnTo>
                    <a:pt x="116503" y="763401"/>
                  </a:lnTo>
                  <a:cubicBezTo>
                    <a:pt x="85604" y="763401"/>
                    <a:pt x="55971" y="751127"/>
                    <a:pt x="34123" y="729278"/>
                  </a:cubicBezTo>
                  <a:cubicBezTo>
                    <a:pt x="12274" y="707430"/>
                    <a:pt x="0" y="677797"/>
                    <a:pt x="0" y="646898"/>
                  </a:cubicBezTo>
                  <a:lnTo>
                    <a:pt x="0" y="116503"/>
                  </a:lnTo>
                  <a:cubicBezTo>
                    <a:pt x="0" y="85604"/>
                    <a:pt x="12274" y="55971"/>
                    <a:pt x="34123" y="34123"/>
                  </a:cubicBezTo>
                  <a:cubicBezTo>
                    <a:pt x="55971" y="12274"/>
                    <a:pt x="85604" y="0"/>
                    <a:pt x="116503" y="0"/>
                  </a:cubicBezTo>
                  <a:close/>
                </a:path>
              </a:pathLst>
            </a:custGeom>
            <a:solidFill>
              <a:srgbClr val="9DE0E4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 txBox="1"/>
            <p:nvPr/>
          </p:nvSpPr>
          <p:spPr>
            <a:xfrm>
              <a:off x="0" y="-57150"/>
              <a:ext cx="892598" cy="820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lược khoa học công nghệ: kế thừa tinh hoa nhân loại, nâng cao năng lực nội sinh</a:t>
              </a:r>
              <a:endParaRPr i="1"/>
            </a:p>
          </p:txBody>
        </p:sp>
      </p:grpSp>
      <p:sp>
        <p:nvSpPr>
          <p:cNvPr id="368" name="Google Shape;368;p13"/>
          <p:cNvSpPr/>
          <p:nvPr/>
        </p:nvSpPr>
        <p:spPr>
          <a:xfrm>
            <a:off x="5150782" y="3966196"/>
            <a:ext cx="1389577" cy="1472576"/>
          </a:xfrm>
          <a:custGeom>
            <a:rect b="b" l="l" r="r" t="t"/>
            <a:pathLst>
              <a:path extrusionOk="0" h="1472576" w="1389577">
                <a:moveTo>
                  <a:pt x="0" y="0"/>
                </a:moveTo>
                <a:lnTo>
                  <a:pt x="1389577" y="0"/>
                </a:lnTo>
                <a:lnTo>
                  <a:pt x="1389577" y="1472576"/>
                </a:lnTo>
                <a:lnTo>
                  <a:pt x="0" y="1472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3"/>
          <p:cNvSpPr/>
          <p:nvPr/>
        </p:nvSpPr>
        <p:spPr>
          <a:xfrm flipH="1">
            <a:off x="10760113" y="3727467"/>
            <a:ext cx="2110353" cy="1711305"/>
          </a:xfrm>
          <a:custGeom>
            <a:rect b="b" l="l" r="r" t="t"/>
            <a:pathLst>
              <a:path extrusionOk="0" h="1711305" w="2110353">
                <a:moveTo>
                  <a:pt x="2110353" y="0"/>
                </a:moveTo>
                <a:lnTo>
                  <a:pt x="0" y="0"/>
                </a:lnTo>
                <a:lnTo>
                  <a:pt x="0" y="1711305"/>
                </a:lnTo>
                <a:lnTo>
                  <a:pt x="2110353" y="1711305"/>
                </a:lnTo>
                <a:lnTo>
                  <a:pt x="211035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3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71" name="Google Shape;371;p13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372" name="Google Shape;372;p13"/>
          <p:cNvSpPr txBox="1"/>
          <p:nvPr/>
        </p:nvSpPr>
        <p:spPr>
          <a:xfrm>
            <a:off x="14035107" y="3158837"/>
            <a:ext cx="376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VIII</a:t>
            </a:r>
            <a:endParaRPr i="1" sz="1300"/>
          </a:p>
        </p:txBody>
      </p:sp>
      <p:sp>
        <p:nvSpPr>
          <p:cNvPr id="373" name="Google Shape;373;p13"/>
          <p:cNvSpPr txBox="1"/>
          <p:nvPr/>
        </p:nvSpPr>
        <p:spPr>
          <a:xfrm>
            <a:off x="12464767" y="5329805"/>
            <a:ext cx="54978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Tạo nguồn nhân lực cho</a:t>
            </a:r>
            <a:endParaRPr i="1"/>
          </a:p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nghiệp hóa - hiện đại hóa</a:t>
            </a:r>
            <a:endParaRPr i="1"/>
          </a:p>
        </p:txBody>
      </p:sp>
      <p:grpSp>
        <p:nvGrpSpPr>
          <p:cNvPr id="374" name="Google Shape;374;p13"/>
          <p:cNvGrpSpPr/>
          <p:nvPr/>
        </p:nvGrpSpPr>
        <p:grpSpPr>
          <a:xfrm>
            <a:off x="13373815" y="7412326"/>
            <a:ext cx="3676603" cy="1150470"/>
            <a:chOff x="0" y="0"/>
            <a:chExt cx="4902138" cy="1533961"/>
          </a:xfrm>
        </p:grpSpPr>
        <p:sp>
          <p:nvSpPr>
            <p:cNvPr id="375" name="Google Shape;375;p13"/>
            <p:cNvSpPr/>
            <p:nvPr/>
          </p:nvSpPr>
          <p:spPr>
            <a:xfrm>
              <a:off x="0" y="0"/>
              <a:ext cx="4902138" cy="1533961"/>
            </a:xfrm>
            <a:custGeom>
              <a:rect b="b" l="l" r="r" t="t"/>
              <a:pathLst>
                <a:path extrusionOk="0" h="1533961" w="4902138">
                  <a:moveTo>
                    <a:pt x="0" y="0"/>
                  </a:moveTo>
                  <a:lnTo>
                    <a:pt x="4902138" y="0"/>
                  </a:lnTo>
                  <a:lnTo>
                    <a:pt x="4902138" y="1533961"/>
                  </a:lnTo>
                  <a:lnTo>
                    <a:pt x="0" y="15339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3"/>
            <p:cNvSpPr txBox="1"/>
            <p:nvPr/>
          </p:nvSpPr>
          <p:spPr>
            <a:xfrm>
              <a:off x="864215" y="242648"/>
              <a:ext cx="3433200" cy="11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03</a:t>
              </a:r>
              <a:endParaRPr i="1"/>
            </a:p>
            <a:p>
              <a:pPr indent="0" lvl="0" marL="0" marR="0" rtl="0" algn="ctr">
                <a:lnSpc>
                  <a:spcPct val="137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HNTW 16/7/1998</a:t>
              </a:r>
              <a:endParaRPr i="1"/>
            </a:p>
          </p:txBody>
        </p:sp>
      </p:grpSp>
      <p:sp>
        <p:nvSpPr>
          <p:cNvPr id="377" name="Google Shape;377;p13"/>
          <p:cNvSpPr/>
          <p:nvPr/>
        </p:nvSpPr>
        <p:spPr>
          <a:xfrm flipH="1">
            <a:off x="10760113" y="7131908"/>
            <a:ext cx="2110353" cy="1711305"/>
          </a:xfrm>
          <a:custGeom>
            <a:rect b="b" l="l" r="r" t="t"/>
            <a:pathLst>
              <a:path extrusionOk="0" h="1711305" w="2110353">
                <a:moveTo>
                  <a:pt x="2110353" y="0"/>
                </a:moveTo>
                <a:lnTo>
                  <a:pt x="0" y="0"/>
                </a:lnTo>
                <a:lnTo>
                  <a:pt x="0" y="1711305"/>
                </a:lnTo>
                <a:lnTo>
                  <a:pt x="2110353" y="1711305"/>
                </a:lnTo>
                <a:lnTo>
                  <a:pt x="211035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13"/>
          <p:cNvGrpSpPr/>
          <p:nvPr/>
        </p:nvGrpSpPr>
        <p:grpSpPr>
          <a:xfrm>
            <a:off x="6867519" y="6285135"/>
            <a:ext cx="3389084" cy="3151695"/>
            <a:chOff x="0" y="-66675"/>
            <a:chExt cx="892598" cy="830076"/>
          </a:xfrm>
        </p:grpSpPr>
        <p:sp>
          <p:nvSpPr>
            <p:cNvPr id="379" name="Google Shape;379;p13"/>
            <p:cNvSpPr/>
            <p:nvPr/>
          </p:nvSpPr>
          <p:spPr>
            <a:xfrm>
              <a:off x="0" y="0"/>
              <a:ext cx="892598" cy="763401"/>
            </a:xfrm>
            <a:custGeom>
              <a:rect b="b" l="l" r="r" t="t"/>
              <a:pathLst>
                <a:path extrusionOk="0" h="763401" w="892598">
                  <a:moveTo>
                    <a:pt x="116503" y="0"/>
                  </a:moveTo>
                  <a:lnTo>
                    <a:pt x="776096" y="0"/>
                  </a:lnTo>
                  <a:cubicBezTo>
                    <a:pt x="840438" y="0"/>
                    <a:pt x="892598" y="52160"/>
                    <a:pt x="892598" y="116503"/>
                  </a:cubicBezTo>
                  <a:lnTo>
                    <a:pt x="892598" y="646898"/>
                  </a:lnTo>
                  <a:cubicBezTo>
                    <a:pt x="892598" y="677797"/>
                    <a:pt x="880324" y="707430"/>
                    <a:pt x="858475" y="729278"/>
                  </a:cubicBezTo>
                  <a:cubicBezTo>
                    <a:pt x="836627" y="751127"/>
                    <a:pt x="806994" y="763401"/>
                    <a:pt x="776096" y="763401"/>
                  </a:cubicBezTo>
                  <a:lnTo>
                    <a:pt x="116503" y="763401"/>
                  </a:lnTo>
                  <a:cubicBezTo>
                    <a:pt x="85604" y="763401"/>
                    <a:pt x="55971" y="751127"/>
                    <a:pt x="34123" y="729278"/>
                  </a:cubicBezTo>
                  <a:cubicBezTo>
                    <a:pt x="12274" y="707430"/>
                    <a:pt x="0" y="677797"/>
                    <a:pt x="0" y="646898"/>
                  </a:cubicBezTo>
                  <a:lnTo>
                    <a:pt x="0" y="116503"/>
                  </a:lnTo>
                  <a:cubicBezTo>
                    <a:pt x="0" y="85604"/>
                    <a:pt x="12274" y="55971"/>
                    <a:pt x="34123" y="34123"/>
                  </a:cubicBezTo>
                  <a:cubicBezTo>
                    <a:pt x="55971" y="12274"/>
                    <a:pt x="85604" y="0"/>
                    <a:pt x="116503" y="0"/>
                  </a:cubicBezTo>
                  <a:close/>
                </a:path>
              </a:pathLst>
            </a:custGeom>
            <a:solidFill>
              <a:srgbClr val="FFF0C6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3"/>
            <p:cNvSpPr txBox="1"/>
            <p:nvPr/>
          </p:nvSpPr>
          <p:spPr>
            <a:xfrm>
              <a:off x="0" y="-66675"/>
              <a:ext cx="892598" cy="830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nền văn hóa tiên tiến, đậm đà bản sắc dân tộc</a:t>
              </a:r>
              <a:endParaRPr i="1"/>
            </a:p>
          </p:txBody>
        </p:sp>
      </p:grpSp>
      <p:sp>
        <p:nvSpPr>
          <p:cNvPr id="381" name="Google Shape;381;p13"/>
          <p:cNvSpPr txBox="1"/>
          <p:nvPr/>
        </p:nvSpPr>
        <p:spPr>
          <a:xfrm>
            <a:off x="758884" y="7450064"/>
            <a:ext cx="2475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Giữ gìn và phát huy giá trị bản sắc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văn hóa dân tộc</a:t>
            </a:r>
            <a:endParaRPr i="1"/>
          </a:p>
        </p:txBody>
      </p:sp>
      <p:sp>
        <p:nvSpPr>
          <p:cNvPr id="382" name="Google Shape;382;p13"/>
          <p:cNvSpPr txBox="1"/>
          <p:nvPr/>
        </p:nvSpPr>
        <p:spPr>
          <a:xfrm>
            <a:off x="4548657" y="7450064"/>
            <a:ext cx="2213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thu có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chọn lọc tinh hoa văn hóa thế giới</a:t>
            </a:r>
            <a:endParaRPr i="1"/>
          </a:p>
        </p:txBody>
      </p:sp>
      <p:sp>
        <p:nvSpPr>
          <p:cNvPr id="383" name="Google Shape;383;p13"/>
          <p:cNvSpPr/>
          <p:nvPr/>
        </p:nvSpPr>
        <p:spPr>
          <a:xfrm>
            <a:off x="3339476" y="7505175"/>
            <a:ext cx="1103983" cy="1169924"/>
          </a:xfrm>
          <a:custGeom>
            <a:rect b="b" l="l" r="r" t="t"/>
            <a:pathLst>
              <a:path extrusionOk="0" h="1169924" w="1103983">
                <a:moveTo>
                  <a:pt x="0" y="0"/>
                </a:moveTo>
                <a:lnTo>
                  <a:pt x="1103983" y="0"/>
                </a:lnTo>
                <a:lnTo>
                  <a:pt x="1103983" y="1169924"/>
                </a:lnTo>
                <a:lnTo>
                  <a:pt x="0" y="1169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4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389" name="Google Shape;389;p14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14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4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4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396" name="Google Shape;396;p14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4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6650" cy="9887033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41689"/>
            <a:ext cx="122370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 i="1" sz="1300"/>
          </a:p>
        </p:txBody>
      </p:sp>
      <p:sp>
        <p:nvSpPr>
          <p:cNvPr id="105" name="Google Shape;105;p2"/>
          <p:cNvSpPr txBox="1"/>
          <p:nvPr/>
        </p:nvSpPr>
        <p:spPr>
          <a:xfrm>
            <a:off x="1591279" y="4722826"/>
            <a:ext cx="40881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cả nước xây dựng chủ nghĩa xã hội và bảo vệ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Tổ quốc (1975 - 1986)</a:t>
            </a:r>
            <a:endParaRPr i="1" sz="1300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713" y="4628520"/>
            <a:ext cx="38847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công cuộc đổi mới,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đẩy mạnh công nghiệp hóa,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hiện đại hóa và hội nhập quốc tế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(từ năm 1986 đến nay)</a:t>
            </a:r>
            <a:endParaRPr i="1" sz="1300"/>
          </a:p>
        </p:txBody>
      </p:sp>
      <p:sp>
        <p:nvSpPr>
          <p:cNvPr id="107" name="Google Shape;107;p2"/>
          <p:cNvSpPr txBox="1"/>
          <p:nvPr/>
        </p:nvSpPr>
        <p:spPr>
          <a:xfrm>
            <a:off x="895571" y="3012613"/>
            <a:ext cx="6010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1975 - 1981</a:t>
            </a:r>
            <a:endParaRPr i="1" sz="1300"/>
          </a:p>
        </p:txBody>
      </p:sp>
      <p:sp>
        <p:nvSpPr>
          <p:cNvPr id="108" name="Google Shape;108;p2"/>
          <p:cNvSpPr txBox="1"/>
          <p:nvPr/>
        </p:nvSpPr>
        <p:spPr>
          <a:xfrm>
            <a:off x="967102" y="6728020"/>
            <a:ext cx="54480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Đại hội đại biểu toàn quốc lần thứ V của Đảng</a:t>
            </a:r>
            <a:endParaRPr i="1" sz="2300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các bước đột phá tiếp tục đổi mới kinh tế</a:t>
            </a:r>
            <a:endParaRPr i="1" sz="2300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1982 - 1986</a:t>
            </a:r>
            <a:endParaRPr i="1" sz="1300"/>
          </a:p>
        </p:txBody>
      </p:sp>
      <p:sp>
        <p:nvSpPr>
          <p:cNvPr id="109" name="Google Shape;109;p2"/>
          <p:cNvSpPr txBox="1"/>
          <p:nvPr/>
        </p:nvSpPr>
        <p:spPr>
          <a:xfrm>
            <a:off x="11930886" y="1860816"/>
            <a:ext cx="5372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EFE00"/>
                </a:solidFill>
                <a:latin typeface="Vollkorn"/>
                <a:ea typeface="Vollkorn"/>
                <a:cs typeface="Vollkorn"/>
                <a:sym typeface="Vollkorn"/>
              </a:rPr>
              <a:t>Đổi mới toàn diện, đưa đất nước ra khỏi 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EFE00"/>
                </a:solidFill>
                <a:latin typeface="Vollkorn"/>
                <a:ea typeface="Vollkorn"/>
                <a:cs typeface="Vollkorn"/>
                <a:sym typeface="Vollkorn"/>
              </a:rPr>
              <a:t>khủng hoảng kinh tế - xã hội 1986 - 1996</a:t>
            </a:r>
            <a:endParaRPr i="1" sz="1300"/>
          </a:p>
        </p:txBody>
      </p:sp>
      <p:sp>
        <p:nvSpPr>
          <p:cNvPr id="110" name="Google Shape;110;p2"/>
          <p:cNvSpPr txBox="1"/>
          <p:nvPr/>
        </p:nvSpPr>
        <p:spPr>
          <a:xfrm>
            <a:off x="11151463" y="3119293"/>
            <a:ext cx="66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 sz="1300"/>
          </a:p>
        </p:txBody>
      </p:sp>
      <p:sp>
        <p:nvSpPr>
          <p:cNvPr id="111" name="Google Shape;111;p2"/>
          <p:cNvSpPr txBox="1"/>
          <p:nvPr/>
        </p:nvSpPr>
        <p:spPr>
          <a:xfrm>
            <a:off x="11495767" y="6810225"/>
            <a:ext cx="624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 sz="1300"/>
          </a:p>
        </p:txBody>
      </p:sp>
      <p:sp>
        <p:nvSpPr>
          <p:cNvPr id="112" name="Google Shape;112;p2"/>
          <p:cNvSpPr txBox="1"/>
          <p:nvPr/>
        </p:nvSpPr>
        <p:spPr>
          <a:xfrm>
            <a:off x="11872803" y="7793119"/>
            <a:ext cx="54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Nguyên nhân và tác hại của tham nhũng</a:t>
            </a:r>
            <a:endParaRPr i="1" sz="1300"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509594" y="2279196"/>
            <a:ext cx="4454061" cy="2504172"/>
          </a:xfrm>
          <a:custGeom>
            <a:rect b="b" l="l" r="r" t="t"/>
            <a:pathLst>
              <a:path extrusionOk="0" h="2504172" w="4454061">
                <a:moveTo>
                  <a:pt x="0" y="0"/>
                </a:moveTo>
                <a:lnTo>
                  <a:pt x="4454061" y="0"/>
                </a:lnTo>
                <a:lnTo>
                  <a:pt x="4454061" y="2504172"/>
                </a:lnTo>
                <a:lnTo>
                  <a:pt x="0" y="2504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7139757" y="2186345"/>
            <a:ext cx="4157795" cy="2597023"/>
          </a:xfrm>
          <a:custGeom>
            <a:rect b="b" l="l" r="r" t="t"/>
            <a:pathLst>
              <a:path extrusionOk="0" h="2597023" w="4157795">
                <a:moveTo>
                  <a:pt x="0" y="0"/>
                </a:moveTo>
                <a:lnTo>
                  <a:pt x="4157795" y="0"/>
                </a:lnTo>
                <a:lnTo>
                  <a:pt x="4157795" y="2597023"/>
                </a:lnTo>
                <a:lnTo>
                  <a:pt x="0" y="2597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2620611" y="2186345"/>
            <a:ext cx="4157795" cy="2597023"/>
          </a:xfrm>
          <a:custGeom>
            <a:rect b="b" l="l" r="r" t="t"/>
            <a:pathLst>
              <a:path extrusionOk="0" h="2597023" w="4157795">
                <a:moveTo>
                  <a:pt x="0" y="0"/>
                </a:moveTo>
                <a:lnTo>
                  <a:pt x="4157795" y="0"/>
                </a:lnTo>
                <a:lnTo>
                  <a:pt x="4157795" y="2597023"/>
                </a:lnTo>
                <a:lnTo>
                  <a:pt x="0" y="2597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706730" y="5839447"/>
            <a:ext cx="4174868" cy="2723449"/>
          </a:xfrm>
          <a:custGeom>
            <a:rect b="b" l="l" r="r" t="t"/>
            <a:pathLst>
              <a:path extrusionOk="0" h="2723449" w="4174868">
                <a:moveTo>
                  <a:pt x="0" y="0"/>
                </a:moveTo>
                <a:lnTo>
                  <a:pt x="4174868" y="0"/>
                </a:lnTo>
                <a:lnTo>
                  <a:pt x="4174868" y="2723449"/>
                </a:lnTo>
                <a:lnTo>
                  <a:pt x="0" y="2723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7406840" y="5731979"/>
            <a:ext cx="3852681" cy="2903958"/>
          </a:xfrm>
          <a:custGeom>
            <a:rect b="b" l="l" r="r" t="t"/>
            <a:pathLst>
              <a:path extrusionOk="0" h="2903958" w="3852681">
                <a:moveTo>
                  <a:pt x="0" y="0"/>
                </a:moveTo>
                <a:lnTo>
                  <a:pt x="3852680" y="0"/>
                </a:lnTo>
                <a:lnTo>
                  <a:pt x="3852680" y="2903958"/>
                </a:lnTo>
                <a:lnTo>
                  <a:pt x="0" y="2903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12783520" y="5839447"/>
            <a:ext cx="3947057" cy="2796490"/>
          </a:xfrm>
          <a:custGeom>
            <a:rect b="b" l="l" r="r" t="t"/>
            <a:pathLst>
              <a:path extrusionOk="0" h="2796490" w="3947057">
                <a:moveTo>
                  <a:pt x="0" y="0"/>
                </a:moveTo>
                <a:lnTo>
                  <a:pt x="3947058" y="0"/>
                </a:lnTo>
                <a:lnTo>
                  <a:pt x="3947058" y="2796490"/>
                </a:lnTo>
                <a:lnTo>
                  <a:pt x="0" y="2796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126" name="Google Shape;126;p3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27" name="Google Shape;127;p3"/>
          <p:cNvSpPr txBox="1"/>
          <p:nvPr/>
        </p:nvSpPr>
        <p:spPr>
          <a:xfrm>
            <a:off x="2887144" y="4769566"/>
            <a:ext cx="1814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VIII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28/6 - 1/7/1996</a:t>
            </a:r>
            <a:endParaRPr i="1" sz="1300"/>
          </a:p>
        </p:txBody>
      </p:sp>
      <p:sp>
        <p:nvSpPr>
          <p:cNvPr id="128" name="Google Shape;128;p3"/>
          <p:cNvSpPr txBox="1"/>
          <p:nvPr/>
        </p:nvSpPr>
        <p:spPr>
          <a:xfrm>
            <a:off x="8446233" y="4802418"/>
            <a:ext cx="1773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IX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19 - 22/4/2001</a:t>
            </a:r>
            <a:endParaRPr i="1" sz="1300"/>
          </a:p>
        </p:txBody>
      </p:sp>
      <p:sp>
        <p:nvSpPr>
          <p:cNvPr id="129" name="Google Shape;129;p3"/>
          <p:cNvSpPr txBox="1"/>
          <p:nvPr/>
        </p:nvSpPr>
        <p:spPr>
          <a:xfrm>
            <a:off x="13852450" y="4802418"/>
            <a:ext cx="1809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X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18 - 25/4/2006</a:t>
            </a:r>
            <a:endParaRPr i="1" sz="1300"/>
          </a:p>
        </p:txBody>
      </p:sp>
      <p:sp>
        <p:nvSpPr>
          <p:cNvPr id="130" name="Google Shape;130;p3"/>
          <p:cNvSpPr txBox="1"/>
          <p:nvPr/>
        </p:nvSpPr>
        <p:spPr>
          <a:xfrm>
            <a:off x="2928167" y="8654987"/>
            <a:ext cx="1620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XI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12 - 19/1/2011</a:t>
            </a:r>
            <a:endParaRPr i="1" sz="1300"/>
          </a:p>
        </p:txBody>
      </p:sp>
      <p:sp>
        <p:nvSpPr>
          <p:cNvPr id="131" name="Google Shape;131;p3"/>
          <p:cNvSpPr txBox="1"/>
          <p:nvPr/>
        </p:nvSpPr>
        <p:spPr>
          <a:xfrm>
            <a:off x="8392794" y="8687839"/>
            <a:ext cx="1769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XII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20 - 28/1/2016</a:t>
            </a:r>
            <a:endParaRPr i="1" sz="1300"/>
          </a:p>
        </p:txBody>
      </p:sp>
      <p:sp>
        <p:nvSpPr>
          <p:cNvPr id="132" name="Google Shape;132;p3"/>
          <p:cNvSpPr txBox="1"/>
          <p:nvPr/>
        </p:nvSpPr>
        <p:spPr>
          <a:xfrm>
            <a:off x="13824869" y="8687839"/>
            <a:ext cx="1752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XIII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25/1 - 1/2/2021</a:t>
            </a:r>
            <a:endParaRPr i="1" sz="1300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4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140" name="Google Shape;140;p4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sp>
        <p:nvSpPr>
          <p:cNvPr id="142" name="Google Shape;142;p4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143" name="Google Shape;143;p4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44" name="Google Shape;144;p4"/>
          <p:cNvSpPr txBox="1"/>
          <p:nvPr/>
        </p:nvSpPr>
        <p:spPr>
          <a:xfrm>
            <a:off x="14534539" y="3254087"/>
            <a:ext cx="293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Đại hội VIII</a:t>
            </a:r>
            <a:endParaRPr i="1" sz="1300"/>
          </a:p>
        </p:txBody>
      </p:sp>
      <p:sp>
        <p:nvSpPr>
          <p:cNvPr id="145" name="Google Shape;145;p4"/>
          <p:cNvSpPr txBox="1"/>
          <p:nvPr/>
        </p:nvSpPr>
        <p:spPr>
          <a:xfrm>
            <a:off x="5707610" y="8564657"/>
            <a:ext cx="665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Nội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28/6 - 1/7/1996</a:t>
            </a:r>
            <a:endParaRPr i="1"/>
          </a:p>
        </p:txBody>
      </p:sp>
      <p:sp>
        <p:nvSpPr>
          <p:cNvPr id="146" name="Google Shape;146;p4"/>
          <p:cNvSpPr/>
          <p:nvPr/>
        </p:nvSpPr>
        <p:spPr>
          <a:xfrm>
            <a:off x="5081098" y="3995274"/>
            <a:ext cx="7907120" cy="4445559"/>
          </a:xfrm>
          <a:custGeom>
            <a:rect b="b" l="l" r="r" t="t"/>
            <a:pathLst>
              <a:path extrusionOk="0" h="4445559" w="7907120">
                <a:moveTo>
                  <a:pt x="0" y="0"/>
                </a:moveTo>
                <a:lnTo>
                  <a:pt x="7907120" y="0"/>
                </a:lnTo>
                <a:lnTo>
                  <a:pt x="7907120" y="4445558"/>
                </a:lnTo>
                <a:lnTo>
                  <a:pt x="0" y="4445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39941" y="4712419"/>
            <a:ext cx="4508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khoa học công nghệ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với trình độ cao hơn</a:t>
            </a:r>
            <a:endParaRPr i="1"/>
          </a:p>
        </p:txBody>
      </p:sp>
      <p:sp>
        <p:nvSpPr>
          <p:cNvPr id="148" name="Google Shape;148;p4"/>
          <p:cNvSpPr txBox="1"/>
          <p:nvPr/>
        </p:nvSpPr>
        <p:spPr>
          <a:xfrm>
            <a:off x="439941" y="7022586"/>
            <a:ext cx="4508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nghĩa xã hội hiện thực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lâm vào thoái trào</a:t>
            </a:r>
            <a:endParaRPr i="1"/>
          </a:p>
        </p:txBody>
      </p:sp>
      <p:sp>
        <p:nvSpPr>
          <p:cNvPr id="149" name="Google Shape;149;p4"/>
          <p:cNvSpPr txBox="1"/>
          <p:nvPr/>
        </p:nvSpPr>
        <p:spPr>
          <a:xfrm>
            <a:off x="13121568" y="4702894"/>
            <a:ext cx="45081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Những thắng lợi bước đầu sau 10 năm đổi mới, phá thế bao vây, cô lập</a:t>
            </a:r>
            <a:endParaRPr i="1"/>
          </a:p>
        </p:txBody>
      </p:sp>
      <p:sp>
        <p:nvSpPr>
          <p:cNvPr id="150" name="Google Shape;150;p4"/>
          <p:cNvSpPr txBox="1"/>
          <p:nvPr/>
        </p:nvSpPr>
        <p:spPr>
          <a:xfrm>
            <a:off x="13146198" y="6784480"/>
            <a:ext cx="45081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Nước ta vẫn là nước nghèo,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kém phát triển, xã hội còn nhiều tiêu cực và vấn đề cần giải quyết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" name="Google Shape;157;p5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158" name="Google Shape;158;p5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sp>
        <p:nvSpPr>
          <p:cNvPr id="160" name="Google Shape;160;p5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161" name="Google Shape;161;p5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62" name="Google Shape;162;p5"/>
          <p:cNvSpPr txBox="1"/>
          <p:nvPr/>
        </p:nvSpPr>
        <p:spPr>
          <a:xfrm>
            <a:off x="14420102" y="3168362"/>
            <a:ext cx="29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VIII</a:t>
            </a:r>
            <a:endParaRPr i="1"/>
          </a:p>
        </p:txBody>
      </p:sp>
      <p:sp>
        <p:nvSpPr>
          <p:cNvPr id="163" name="Google Shape;163;p5"/>
          <p:cNvSpPr txBox="1"/>
          <p:nvPr/>
        </p:nvSpPr>
        <p:spPr>
          <a:xfrm>
            <a:off x="5707610" y="8564657"/>
            <a:ext cx="665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Nội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28/6 - 1/7/1996</a:t>
            </a:r>
            <a:endParaRPr i="1"/>
          </a:p>
        </p:txBody>
      </p:sp>
      <p:sp>
        <p:nvSpPr>
          <p:cNvPr id="164" name="Google Shape;164;p5"/>
          <p:cNvSpPr/>
          <p:nvPr/>
        </p:nvSpPr>
        <p:spPr>
          <a:xfrm>
            <a:off x="5081098" y="3995274"/>
            <a:ext cx="7907120" cy="4445559"/>
          </a:xfrm>
          <a:custGeom>
            <a:rect b="b" l="l" r="r" t="t"/>
            <a:pathLst>
              <a:path extrusionOk="0" h="4445559" w="7907120">
                <a:moveTo>
                  <a:pt x="0" y="0"/>
                </a:moveTo>
                <a:lnTo>
                  <a:pt x="7907120" y="0"/>
                </a:lnTo>
                <a:lnTo>
                  <a:pt x="7907120" y="4445558"/>
                </a:lnTo>
                <a:lnTo>
                  <a:pt x="0" y="4445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14083888" y="3995274"/>
            <a:ext cx="3185833" cy="3179251"/>
          </a:xfrm>
          <a:custGeom>
            <a:rect b="b" l="l" r="r" t="t"/>
            <a:pathLst>
              <a:path extrusionOk="0" h="3179251" w="3185833">
                <a:moveTo>
                  <a:pt x="0" y="0"/>
                </a:moveTo>
                <a:lnTo>
                  <a:pt x="3185833" y="0"/>
                </a:lnTo>
                <a:lnTo>
                  <a:pt x="3185833" y="3179250"/>
                </a:lnTo>
                <a:lnTo>
                  <a:pt x="0" y="3179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13531649" y="7117374"/>
            <a:ext cx="42903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chí Đỗ  Mười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được bầu tiếp tục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làm Tổng Bí thư</a:t>
            </a:r>
            <a:endParaRPr i="1"/>
          </a:p>
        </p:txBody>
      </p:sp>
      <p:sp>
        <p:nvSpPr>
          <p:cNvPr id="167" name="Google Shape;167;p5"/>
          <p:cNvSpPr txBox="1"/>
          <p:nvPr/>
        </p:nvSpPr>
        <p:spPr>
          <a:xfrm>
            <a:off x="609515" y="4629228"/>
            <a:ext cx="42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1.198 đại biểu</a:t>
            </a:r>
            <a:endParaRPr i="1"/>
          </a:p>
        </p:txBody>
      </p:sp>
      <p:sp>
        <p:nvSpPr>
          <p:cNvPr id="168" name="Google Shape;168;p5"/>
          <p:cNvSpPr txBox="1"/>
          <p:nvPr/>
        </p:nvSpPr>
        <p:spPr>
          <a:xfrm>
            <a:off x="609515" y="5927580"/>
            <a:ext cx="4290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Bổ sung đặc trưng bản chất: "Dân giàu, nước mạnh, </a:t>
            </a:r>
            <a:endParaRPr i="1"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xã hội công bằng, văn minh"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6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176" name="Google Shape;176;p6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6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sp>
        <p:nvSpPr>
          <p:cNvPr id="178" name="Google Shape;178;p6"/>
          <p:cNvSpPr/>
          <p:nvPr/>
        </p:nvSpPr>
        <p:spPr>
          <a:xfrm>
            <a:off x="11743309" y="4271524"/>
            <a:ext cx="5673862" cy="3189971"/>
          </a:xfrm>
          <a:custGeom>
            <a:rect b="b" l="l" r="r" t="t"/>
            <a:pathLst>
              <a:path extrusionOk="0" h="3189971" w="5673862">
                <a:moveTo>
                  <a:pt x="0" y="0"/>
                </a:moveTo>
                <a:lnTo>
                  <a:pt x="5673862" y="0"/>
                </a:lnTo>
                <a:lnTo>
                  <a:pt x="5673862" y="3189971"/>
                </a:lnTo>
                <a:lnTo>
                  <a:pt x="0" y="3189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9037713" y="5414907"/>
            <a:ext cx="2130079" cy="122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181" name="Google Shape;181;p6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82" name="Google Shape;182;p6"/>
          <p:cNvSpPr txBox="1"/>
          <p:nvPr/>
        </p:nvSpPr>
        <p:spPr>
          <a:xfrm>
            <a:off x="14420102" y="3168362"/>
            <a:ext cx="29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VIII</a:t>
            </a:r>
            <a:endParaRPr i="1"/>
          </a:p>
        </p:txBody>
      </p:sp>
      <p:sp>
        <p:nvSpPr>
          <p:cNvPr id="183" name="Google Shape;183;p6"/>
          <p:cNvSpPr txBox="1"/>
          <p:nvPr/>
        </p:nvSpPr>
        <p:spPr>
          <a:xfrm>
            <a:off x="11253192" y="7728195"/>
            <a:ext cx="665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Nội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28/6 - 1/7/1996</a:t>
            </a:r>
            <a:endParaRPr i="1"/>
          </a:p>
        </p:txBody>
      </p:sp>
      <p:sp>
        <p:nvSpPr>
          <p:cNvPr id="184" name="Google Shape;184;p6"/>
          <p:cNvSpPr txBox="1"/>
          <p:nvPr/>
        </p:nvSpPr>
        <p:spPr>
          <a:xfrm>
            <a:off x="8015783" y="7025669"/>
            <a:ext cx="42123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2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Những tiền đề chuẩn bị</a:t>
            </a:r>
            <a:endParaRPr i="1"/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2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cho công nghiệp hóa </a:t>
            </a:r>
            <a:endParaRPr i="1"/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2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cơ bản đã hoàn thành</a:t>
            </a:r>
            <a:endParaRPr i="1"/>
          </a:p>
        </p:txBody>
      </p:sp>
      <p:sp>
        <p:nvSpPr>
          <p:cNvPr id="185" name="Google Shape;185;p6"/>
          <p:cNvSpPr txBox="1"/>
          <p:nvPr/>
        </p:nvSpPr>
        <p:spPr>
          <a:xfrm>
            <a:off x="8015783" y="3790288"/>
            <a:ext cx="42123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công nghiệp hóa, 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hiện đại hóa cả nước 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trong thời kỳ mới</a:t>
            </a:r>
            <a:endParaRPr i="1"/>
          </a:p>
        </p:txBody>
      </p:sp>
      <p:grpSp>
        <p:nvGrpSpPr>
          <p:cNvPr id="186" name="Google Shape;186;p6"/>
          <p:cNvGrpSpPr/>
          <p:nvPr/>
        </p:nvGrpSpPr>
        <p:grpSpPr>
          <a:xfrm>
            <a:off x="924667" y="2114596"/>
            <a:ext cx="7091116" cy="7503826"/>
            <a:chOff x="0" y="0"/>
            <a:chExt cx="9454821" cy="10005102"/>
          </a:xfrm>
        </p:grpSpPr>
        <p:sp>
          <p:nvSpPr>
            <p:cNvPr id="187" name="Google Shape;187;p6"/>
            <p:cNvSpPr/>
            <p:nvPr/>
          </p:nvSpPr>
          <p:spPr>
            <a:xfrm>
              <a:off x="0" y="0"/>
              <a:ext cx="9454821" cy="10005102"/>
            </a:xfrm>
            <a:custGeom>
              <a:rect b="b" l="l" r="r" t="t"/>
              <a:pathLst>
                <a:path extrusionOk="0" h="10005102" w="9454821">
                  <a:moveTo>
                    <a:pt x="0" y="0"/>
                  </a:moveTo>
                  <a:lnTo>
                    <a:pt x="9454821" y="0"/>
                  </a:lnTo>
                  <a:lnTo>
                    <a:pt x="9454821" y="10005102"/>
                  </a:lnTo>
                  <a:lnTo>
                    <a:pt x="0" y="100051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644072" y="3267731"/>
              <a:ext cx="2166678" cy="2261238"/>
            </a:xfrm>
            <a:custGeom>
              <a:rect b="b" l="l" r="r" t="t"/>
              <a:pathLst>
                <a:path extrusionOk="0" h="2261238" w="2166678">
                  <a:moveTo>
                    <a:pt x="0" y="0"/>
                  </a:moveTo>
                  <a:lnTo>
                    <a:pt x="2166677" y="0"/>
                  </a:lnTo>
                  <a:lnTo>
                    <a:pt x="2166677" y="2261238"/>
                  </a:lnTo>
                  <a:lnTo>
                    <a:pt x="0" y="22612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 txBox="1"/>
            <p:nvPr/>
          </p:nvSpPr>
          <p:spPr>
            <a:xfrm>
              <a:off x="1919287" y="5462294"/>
              <a:ext cx="5616300" cy="12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2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Bài học chủ yếu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2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 qua 10 năm đổi mới</a:t>
              </a:r>
              <a:endParaRPr i="1"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3591668" y="199020"/>
              <a:ext cx="2424000" cy="24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Giữ vững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mục tiêu độc lập dân tộc và chủ nghĩa xã hội </a:t>
              </a:r>
              <a:endParaRPr i="1"/>
            </a:p>
          </p:txBody>
        </p:sp>
        <p:sp>
          <p:nvSpPr>
            <p:cNvPr id="191" name="Google Shape;191;p6"/>
            <p:cNvSpPr txBox="1"/>
            <p:nvPr/>
          </p:nvSpPr>
          <p:spPr>
            <a:xfrm>
              <a:off x="6731865" y="2043737"/>
              <a:ext cx="2424000" cy="24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hợp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chặt chẽ đổi mới kinh tế và đổi mới chính trị</a:t>
              </a:r>
              <a:endParaRPr i="1"/>
            </a:p>
          </p:txBody>
        </p:sp>
        <p:sp>
          <p:nvSpPr>
            <p:cNvPr id="192" name="Google Shape;192;p6"/>
            <p:cNvSpPr txBox="1"/>
            <p:nvPr/>
          </p:nvSpPr>
          <p:spPr>
            <a:xfrm>
              <a:off x="6731865" y="5728857"/>
              <a:ext cx="2424000" cy="24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Tăng trưởng kinh tế gắn liền với công bằng xã hội</a:t>
              </a:r>
              <a:endParaRPr i="1"/>
            </a:p>
          </p:txBody>
        </p:sp>
        <p:sp>
          <p:nvSpPr>
            <p:cNvPr id="193" name="Google Shape;193;p6"/>
            <p:cNvSpPr txBox="1"/>
            <p:nvPr/>
          </p:nvSpPr>
          <p:spPr>
            <a:xfrm>
              <a:off x="3591668" y="7455329"/>
              <a:ext cx="2424000" cy="24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Mở rộng và tăng cường khối đại đoàn kết toàn dân</a:t>
              </a:r>
              <a:endParaRPr i="1"/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341911" y="5937986"/>
              <a:ext cx="2424000" cy="22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Mở rộng hợp tác quốc tế, kết hợp sức mạnh dân tộc và thời đại</a:t>
              </a:r>
              <a:endParaRPr i="1"/>
            </a:p>
          </p:txBody>
        </p:sp>
        <p:sp>
          <p:nvSpPr>
            <p:cNvPr id="195" name="Google Shape;195;p6"/>
            <p:cNvSpPr txBox="1"/>
            <p:nvPr/>
          </p:nvSpPr>
          <p:spPr>
            <a:xfrm>
              <a:off x="293087" y="2418335"/>
              <a:ext cx="2424000" cy="18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2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Coi xây dựng Đảng là nhiệm vụ then chốt</a:t>
              </a:r>
              <a:endParaRPr i="1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7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203" name="Google Shape;203;p7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sp>
        <p:nvSpPr>
          <p:cNvPr id="205" name="Google Shape;205;p7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206" name="Google Shape;206;p7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07" name="Google Shape;207;p7"/>
          <p:cNvSpPr txBox="1"/>
          <p:nvPr/>
        </p:nvSpPr>
        <p:spPr>
          <a:xfrm>
            <a:off x="14420102" y="3168362"/>
            <a:ext cx="29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VIII</a:t>
            </a:r>
            <a:endParaRPr i="1"/>
          </a:p>
        </p:txBody>
      </p:sp>
      <p:grpSp>
        <p:nvGrpSpPr>
          <p:cNvPr id="208" name="Google Shape;208;p7"/>
          <p:cNvGrpSpPr/>
          <p:nvPr/>
        </p:nvGrpSpPr>
        <p:grpSpPr>
          <a:xfrm>
            <a:off x="1012701" y="2545263"/>
            <a:ext cx="15589071" cy="7132172"/>
            <a:chOff x="0" y="0"/>
            <a:chExt cx="20785427" cy="9509563"/>
          </a:xfrm>
        </p:grpSpPr>
        <p:cxnSp>
          <p:nvCxnSpPr>
            <p:cNvPr id="209" name="Google Shape;209;p7"/>
            <p:cNvCxnSpPr/>
            <p:nvPr/>
          </p:nvCxnSpPr>
          <p:spPr>
            <a:xfrm>
              <a:off x="8059340" y="3080236"/>
              <a:ext cx="519218" cy="271740"/>
            </a:xfrm>
            <a:prstGeom prst="straightConnector1">
              <a:avLst/>
            </a:pr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0" name="Google Shape;210;p7"/>
            <p:cNvSpPr/>
            <p:nvPr/>
          </p:nvSpPr>
          <p:spPr>
            <a:xfrm>
              <a:off x="4370896" y="72428"/>
              <a:ext cx="4088947" cy="408894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4088947" y="72428"/>
              <a:ext cx="2116901" cy="4233803"/>
            </a:xfrm>
            <a:custGeom>
              <a:rect b="b" l="l" r="r" t="t"/>
              <a:pathLst>
                <a:path extrusionOk="0" h="4233803" w="2116901">
                  <a:moveTo>
                    <a:pt x="0" y="0"/>
                  </a:moveTo>
                  <a:lnTo>
                    <a:pt x="2116902" y="0"/>
                  </a:lnTo>
                  <a:lnTo>
                    <a:pt x="2116902" y="4233803"/>
                  </a:lnTo>
                  <a:lnTo>
                    <a:pt x="0" y="42338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2" name="Google Shape;212;p7"/>
            <p:cNvCxnSpPr/>
            <p:nvPr/>
          </p:nvCxnSpPr>
          <p:spPr>
            <a:xfrm>
              <a:off x="4280478" y="4837083"/>
              <a:ext cx="3850742" cy="0"/>
            </a:xfrm>
            <a:prstGeom prst="straightConnector1">
              <a:avLst/>
            </a:pr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3" name="Google Shape;213;p7"/>
            <p:cNvSpPr/>
            <p:nvPr/>
          </p:nvSpPr>
          <p:spPr>
            <a:xfrm>
              <a:off x="281949" y="2659752"/>
              <a:ext cx="4088947" cy="408894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0" y="2659752"/>
              <a:ext cx="2116901" cy="4233803"/>
            </a:xfrm>
            <a:custGeom>
              <a:rect b="b" l="l" r="r" t="t"/>
              <a:pathLst>
                <a:path extrusionOk="0" h="4233803" w="2116901">
                  <a:moveTo>
                    <a:pt x="0" y="0"/>
                  </a:moveTo>
                  <a:lnTo>
                    <a:pt x="2116901" y="0"/>
                  </a:lnTo>
                  <a:lnTo>
                    <a:pt x="2116901" y="4233803"/>
                  </a:lnTo>
                  <a:lnTo>
                    <a:pt x="0" y="42338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5" name="Google Shape;215;p7"/>
            <p:cNvCxnSpPr/>
            <p:nvPr/>
          </p:nvCxnSpPr>
          <p:spPr>
            <a:xfrm flipH="1">
              <a:off x="8356173" y="6458386"/>
              <a:ext cx="495202" cy="367174"/>
            </a:xfrm>
            <a:prstGeom prst="straightConnector1">
              <a:avLst/>
            </a:pr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6" name="Google Shape;216;p7"/>
            <p:cNvSpPr/>
            <p:nvPr/>
          </p:nvSpPr>
          <p:spPr>
            <a:xfrm>
              <a:off x="4370896" y="5275760"/>
              <a:ext cx="4088947" cy="408894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4088947" y="5275760"/>
              <a:ext cx="2116901" cy="4233803"/>
            </a:xfrm>
            <a:custGeom>
              <a:rect b="b" l="l" r="r" t="t"/>
              <a:pathLst>
                <a:path extrusionOk="0" h="4233803" w="2116901">
                  <a:moveTo>
                    <a:pt x="0" y="0"/>
                  </a:moveTo>
                  <a:lnTo>
                    <a:pt x="2116902" y="0"/>
                  </a:lnTo>
                  <a:lnTo>
                    <a:pt x="2116902" y="4233803"/>
                  </a:lnTo>
                  <a:lnTo>
                    <a:pt x="0" y="42338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8" name="Google Shape;218;p7"/>
            <p:cNvCxnSpPr/>
            <p:nvPr/>
          </p:nvCxnSpPr>
          <p:spPr>
            <a:xfrm flipH="1">
              <a:off x="12299257" y="2856186"/>
              <a:ext cx="432189" cy="395780"/>
            </a:xfrm>
            <a:prstGeom prst="straightConnector1">
              <a:avLst/>
            </a:pr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7"/>
            <p:cNvSpPr/>
            <p:nvPr/>
          </p:nvSpPr>
          <p:spPr>
            <a:xfrm rot="10800000">
              <a:off x="12515352" y="144856"/>
              <a:ext cx="4088947" cy="408894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 rot="10800000">
              <a:off x="14769347" y="0"/>
              <a:ext cx="2116901" cy="4233803"/>
            </a:xfrm>
            <a:custGeom>
              <a:rect b="b" l="l" r="r" t="t"/>
              <a:pathLst>
                <a:path extrusionOk="0" h="4233803" w="2116901">
                  <a:moveTo>
                    <a:pt x="0" y="0"/>
                  </a:moveTo>
                  <a:lnTo>
                    <a:pt x="2116901" y="0"/>
                  </a:lnTo>
                  <a:lnTo>
                    <a:pt x="2116901" y="4233803"/>
                  </a:lnTo>
                  <a:lnTo>
                    <a:pt x="0" y="42338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Google Shape;221;p7"/>
            <p:cNvCxnSpPr/>
            <p:nvPr/>
          </p:nvCxnSpPr>
          <p:spPr>
            <a:xfrm>
              <a:off x="12693134" y="4945845"/>
              <a:ext cx="3850742" cy="0"/>
            </a:xfrm>
            <a:prstGeom prst="straightConnector1">
              <a:avLst/>
            </a:pr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2" name="Google Shape;222;p7"/>
            <p:cNvSpPr/>
            <p:nvPr/>
          </p:nvSpPr>
          <p:spPr>
            <a:xfrm rot="10800000">
              <a:off x="16414531" y="2804607"/>
              <a:ext cx="4088947" cy="408894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 rot="10800000">
              <a:off x="18668526" y="2659752"/>
              <a:ext cx="2116901" cy="4233803"/>
            </a:xfrm>
            <a:custGeom>
              <a:rect b="b" l="l" r="r" t="t"/>
              <a:pathLst>
                <a:path extrusionOk="0" h="4233803" w="2116901">
                  <a:moveTo>
                    <a:pt x="0" y="0"/>
                  </a:moveTo>
                  <a:lnTo>
                    <a:pt x="2116901" y="0"/>
                  </a:lnTo>
                  <a:lnTo>
                    <a:pt x="2116901" y="4233803"/>
                  </a:lnTo>
                  <a:lnTo>
                    <a:pt x="0" y="42338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 rot="10800000">
              <a:off x="12515352" y="5348188"/>
              <a:ext cx="4088947" cy="408894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 rot="10800000">
              <a:off x="14769347" y="5203332"/>
              <a:ext cx="2116901" cy="4233803"/>
            </a:xfrm>
            <a:custGeom>
              <a:rect b="b" l="l" r="r" t="t"/>
              <a:pathLst>
                <a:path extrusionOk="0" h="4233803" w="2116901">
                  <a:moveTo>
                    <a:pt x="0" y="0"/>
                  </a:moveTo>
                  <a:lnTo>
                    <a:pt x="2116901" y="0"/>
                  </a:lnTo>
                  <a:lnTo>
                    <a:pt x="2116901" y="4233803"/>
                  </a:lnTo>
                  <a:lnTo>
                    <a:pt x="0" y="42338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6" name="Google Shape;226;p7"/>
            <p:cNvGrpSpPr/>
            <p:nvPr/>
          </p:nvGrpSpPr>
          <p:grpSpPr>
            <a:xfrm>
              <a:off x="7938157" y="2319494"/>
              <a:ext cx="4914318" cy="4914318"/>
              <a:chOff x="0" y="0"/>
              <a:chExt cx="812800" cy="812800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7"/>
            <p:cNvSpPr txBox="1"/>
            <p:nvPr/>
          </p:nvSpPr>
          <p:spPr>
            <a:xfrm>
              <a:off x="4976564" y="697460"/>
              <a:ext cx="2877600" cy="29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Giữ vững độc lập,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tự chủ và mở rộng hợp tác. Dựa vào nội lực là chính và tranh thủ ngoại lực</a:t>
              </a:r>
              <a:endParaRPr i="1"/>
            </a:p>
          </p:txBody>
        </p:sp>
        <p:sp>
          <p:nvSpPr>
            <p:cNvPr id="230" name="Google Shape;230;p7"/>
            <p:cNvSpPr txBox="1"/>
            <p:nvPr/>
          </p:nvSpPr>
          <p:spPr>
            <a:xfrm>
              <a:off x="8019462" y="3325995"/>
              <a:ext cx="4736100" cy="28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64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QUAN ĐIỂM </a:t>
              </a:r>
              <a:endParaRPr i="1"/>
            </a:p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64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 </a:t>
              </a:r>
              <a:endParaRPr i="1"/>
            </a:p>
            <a:p>
              <a:pPr indent="0" lvl="0" marL="0" marR="0" rtl="0" algn="ctr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64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TRONG THỜI KỲ MỚI</a:t>
              </a:r>
              <a:endParaRPr i="1"/>
            </a:p>
          </p:txBody>
        </p:sp>
        <p:cxnSp>
          <p:nvCxnSpPr>
            <p:cNvPr id="231" name="Google Shape;231;p7"/>
            <p:cNvCxnSpPr/>
            <p:nvPr/>
          </p:nvCxnSpPr>
          <p:spPr>
            <a:xfrm>
              <a:off x="12315251" y="6254849"/>
              <a:ext cx="527094" cy="319709"/>
            </a:xfrm>
            <a:prstGeom prst="straightConnector1">
              <a:avLst/>
            </a:prstGeom>
            <a:noFill/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2" name="Google Shape;232;p7"/>
            <p:cNvSpPr txBox="1"/>
            <p:nvPr/>
          </p:nvSpPr>
          <p:spPr>
            <a:xfrm>
              <a:off x="704964" y="3269480"/>
              <a:ext cx="3141300" cy="31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Là sự nghiệp của toàn dân, mọi thành phần kinh tế, kinh tế nhà nước đóng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vai trò chủ đạo</a:t>
              </a:r>
              <a:endParaRPr i="1"/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4918023" y="5858586"/>
              <a:ext cx="3141300" cy="31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Lấy phát huy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nguồn lực con người là yếu tố cơ bản cho phát triển nhanh và bền vững</a:t>
              </a:r>
              <a:endParaRPr i="1"/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13011503" y="610768"/>
              <a:ext cx="3096600" cy="29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KHCN là động lực, kết hợp công nghệ truyền thống với hiện đại, đi nhanh ở những khâu quyết định</a:t>
              </a:r>
              <a:endParaRPr i="1"/>
            </a:p>
          </p:txBody>
        </p:sp>
        <p:sp>
          <p:nvSpPr>
            <p:cNvPr id="235" name="Google Shape;235;p7"/>
            <p:cNvSpPr txBox="1"/>
            <p:nvPr/>
          </p:nvSpPr>
          <p:spPr>
            <a:xfrm>
              <a:off x="16873548" y="3422157"/>
              <a:ext cx="3096600" cy="29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Lấy hiệu quả kinh tế - xã hội làm tiêu chuẩn cơ bản để xác định phương án, đầu tư và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 công nghệ</a:t>
              </a:r>
              <a:endParaRPr i="1"/>
            </a:p>
          </p:txBody>
        </p:sp>
        <p:sp>
          <p:nvSpPr>
            <p:cNvPr id="236" name="Google Shape;236;p7"/>
            <p:cNvSpPr txBox="1"/>
            <p:nvPr/>
          </p:nvSpPr>
          <p:spPr>
            <a:xfrm>
              <a:off x="13263732" y="5869923"/>
              <a:ext cx="2757600" cy="30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9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Kết hợp </a:t>
              </a:r>
              <a:endParaRPr i="1"/>
            </a:p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9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với quốc phòng - an ninh</a:t>
              </a:r>
              <a:endParaRPr i="1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8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244" name="Google Shape;244;p8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8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sp>
        <p:nvSpPr>
          <p:cNvPr id="246" name="Google Shape;246;p8"/>
          <p:cNvSpPr/>
          <p:nvPr/>
        </p:nvSpPr>
        <p:spPr>
          <a:xfrm>
            <a:off x="5387557" y="3919552"/>
            <a:ext cx="7125579" cy="4575473"/>
          </a:xfrm>
          <a:custGeom>
            <a:rect b="b" l="l" r="r" t="t"/>
            <a:pathLst>
              <a:path extrusionOk="0" h="4575473" w="7125579">
                <a:moveTo>
                  <a:pt x="0" y="0"/>
                </a:moveTo>
                <a:lnTo>
                  <a:pt x="7125578" y="0"/>
                </a:lnTo>
                <a:lnTo>
                  <a:pt x="7125578" y="4575473"/>
                </a:lnTo>
                <a:lnTo>
                  <a:pt x="0" y="4575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354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248" name="Google Shape;248;p8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49" name="Google Shape;249;p8"/>
          <p:cNvSpPr txBox="1"/>
          <p:nvPr/>
        </p:nvSpPr>
        <p:spPr>
          <a:xfrm>
            <a:off x="14420102" y="3168362"/>
            <a:ext cx="29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VIII</a:t>
            </a:r>
            <a:endParaRPr i="1"/>
          </a:p>
        </p:txBody>
      </p:sp>
      <p:sp>
        <p:nvSpPr>
          <p:cNvPr id="250" name="Google Shape;250;p8"/>
          <p:cNvSpPr txBox="1"/>
          <p:nvPr/>
        </p:nvSpPr>
        <p:spPr>
          <a:xfrm>
            <a:off x="4758644" y="8533125"/>
            <a:ext cx="8383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Đảng ngang tầm đòi hỏi của thời kỳ đẩy mạnh</a:t>
            </a:r>
            <a:endParaRPr i="1"/>
          </a:p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 công nghiệp hóa - hiện đại hóa là vấn đề có ý nghĩa quyết định hàng đầu</a:t>
            </a:r>
            <a:endParaRPr i="1"/>
          </a:p>
        </p:txBody>
      </p:sp>
      <p:sp>
        <p:nvSpPr>
          <p:cNvPr id="251" name="Google Shape;251;p8"/>
          <p:cNvSpPr txBox="1"/>
          <p:nvPr/>
        </p:nvSpPr>
        <p:spPr>
          <a:xfrm>
            <a:off x="796924" y="4694415"/>
            <a:ext cx="42555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phải tiếp tục tự đổi mới, </a:t>
            </a:r>
            <a:endParaRPr i="1"/>
          </a:p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chỉnh đốn, nâng cao hơn nữa sức chiến đấu và năng lực lãnh đạo </a:t>
            </a:r>
            <a:endParaRPr i="1"/>
          </a:p>
        </p:txBody>
      </p:sp>
      <p:sp>
        <p:nvSpPr>
          <p:cNvPr id="252" name="Google Shape;252;p8"/>
          <p:cNvSpPr txBox="1"/>
          <p:nvPr/>
        </p:nvSpPr>
        <p:spPr>
          <a:xfrm>
            <a:off x="553574" y="6847909"/>
            <a:ext cx="44988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Cần phải giữ vững và tăng cường</a:t>
            </a:r>
            <a:endParaRPr i="1"/>
          </a:p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bản chất giai cấp công nhân của Đảng</a:t>
            </a:r>
            <a:endParaRPr i="1"/>
          </a:p>
        </p:txBody>
      </p:sp>
      <p:sp>
        <p:nvSpPr>
          <p:cNvPr id="253" name="Google Shape;253;p8"/>
          <p:cNvSpPr txBox="1"/>
          <p:nvPr/>
        </p:nvSpPr>
        <p:spPr>
          <a:xfrm>
            <a:off x="13089860" y="4694415"/>
            <a:ext cx="4587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Nâng cao phẩm chất, năng lực cán bộ, đảng viên; Củng cố tổ  chức Đảng, </a:t>
            </a:r>
            <a:endParaRPr i="1"/>
          </a:p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nghiêm tập trung dân chủ</a:t>
            </a:r>
            <a:endParaRPr i="1"/>
          </a:p>
        </p:txBody>
      </p:sp>
      <p:sp>
        <p:nvSpPr>
          <p:cNvPr id="254" name="Google Shape;254;p8"/>
          <p:cNvSpPr txBox="1"/>
          <p:nvPr/>
        </p:nvSpPr>
        <p:spPr>
          <a:xfrm>
            <a:off x="13089860" y="6847909"/>
            <a:ext cx="4498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đổi mới phương thức lãnh đạo của Đảng và đổi mới công tác kiểm tra, kỷ luật của Đảng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9"/>
          <p:cNvGrpSpPr/>
          <p:nvPr/>
        </p:nvGrpSpPr>
        <p:grpSpPr>
          <a:xfrm>
            <a:off x="14368933" y="1884065"/>
            <a:ext cx="3285457" cy="1322396"/>
            <a:chOff x="0" y="0"/>
            <a:chExt cx="4380609" cy="1763195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4380609" cy="1763195"/>
            </a:xfrm>
            <a:custGeom>
              <a:rect b="b" l="l" r="r" t="t"/>
              <a:pathLst>
                <a:path extrusionOk="0" h="1763195" w="4380609">
                  <a:moveTo>
                    <a:pt x="0" y="0"/>
                  </a:moveTo>
                  <a:lnTo>
                    <a:pt x="4380609" y="0"/>
                  </a:lnTo>
                  <a:lnTo>
                    <a:pt x="4380609" y="1763195"/>
                  </a:lnTo>
                  <a:lnTo>
                    <a:pt x="0" y="1763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 txBox="1"/>
            <p:nvPr/>
          </p:nvSpPr>
          <p:spPr>
            <a:xfrm>
              <a:off x="0" y="206086"/>
              <a:ext cx="4338000" cy="13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VIII 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bước đầu thực hiện</a:t>
              </a:r>
              <a:endParaRPr i="1"/>
            </a:p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hóa - hiện đại hóa</a:t>
              </a:r>
              <a:endParaRPr i="1"/>
            </a:p>
          </p:txBody>
        </p:sp>
      </p:grpSp>
      <p:sp>
        <p:nvSpPr>
          <p:cNvPr id="264" name="Google Shape;264;p9"/>
          <p:cNvSpPr/>
          <p:nvPr/>
        </p:nvSpPr>
        <p:spPr>
          <a:xfrm>
            <a:off x="3641952" y="3090441"/>
            <a:ext cx="5459304" cy="6455627"/>
          </a:xfrm>
          <a:custGeom>
            <a:rect b="b" l="l" r="r" t="t"/>
            <a:pathLst>
              <a:path extrusionOk="0" h="6455627" w="5459304">
                <a:moveTo>
                  <a:pt x="0" y="0"/>
                </a:moveTo>
                <a:lnTo>
                  <a:pt x="5459304" y="0"/>
                </a:lnTo>
                <a:lnTo>
                  <a:pt x="5459304" y="6455627"/>
                </a:lnTo>
                <a:lnTo>
                  <a:pt x="0" y="6455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 flipH="1">
            <a:off x="6885465" y="4471144"/>
            <a:ext cx="6435338" cy="1946690"/>
          </a:xfrm>
          <a:custGeom>
            <a:rect b="b" l="l" r="r" t="t"/>
            <a:pathLst>
              <a:path extrusionOk="0" h="1946690" w="6435338">
                <a:moveTo>
                  <a:pt x="6435338" y="0"/>
                </a:moveTo>
                <a:lnTo>
                  <a:pt x="0" y="0"/>
                </a:lnTo>
                <a:lnTo>
                  <a:pt x="0" y="1946689"/>
                </a:lnTo>
                <a:lnTo>
                  <a:pt x="6435338" y="1946689"/>
                </a:lnTo>
                <a:lnTo>
                  <a:pt x="643533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6885465" y="6318255"/>
            <a:ext cx="6435338" cy="1946690"/>
          </a:xfrm>
          <a:custGeom>
            <a:rect b="b" l="l" r="r" t="t"/>
            <a:pathLst>
              <a:path extrusionOk="0" h="1946690" w="6435338">
                <a:moveTo>
                  <a:pt x="0" y="0"/>
                </a:moveTo>
                <a:lnTo>
                  <a:pt x="6435338" y="0"/>
                </a:lnTo>
                <a:lnTo>
                  <a:pt x="6435338" y="1946689"/>
                </a:lnTo>
                <a:lnTo>
                  <a:pt x="0" y="1946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 flipH="1">
            <a:off x="887453" y="5088854"/>
            <a:ext cx="1673781" cy="1879129"/>
          </a:xfrm>
          <a:custGeom>
            <a:rect b="b" l="l" r="r" t="t"/>
            <a:pathLst>
              <a:path extrusionOk="0" h="1879129" w="1673781">
                <a:moveTo>
                  <a:pt x="1673780" y="0"/>
                </a:moveTo>
                <a:lnTo>
                  <a:pt x="0" y="0"/>
                </a:lnTo>
                <a:lnTo>
                  <a:pt x="0" y="1879129"/>
                </a:lnTo>
                <a:lnTo>
                  <a:pt x="1673780" y="1879129"/>
                </a:lnTo>
                <a:lnTo>
                  <a:pt x="167378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1058815" y="5241358"/>
            <a:ext cx="1217040" cy="896045"/>
          </a:xfrm>
          <a:custGeom>
            <a:rect b="b" l="l" r="r" t="t"/>
            <a:pathLst>
              <a:path extrusionOk="0" h="896045" w="1217040">
                <a:moveTo>
                  <a:pt x="0" y="0"/>
                </a:moveTo>
                <a:lnTo>
                  <a:pt x="1217039" y="0"/>
                </a:lnTo>
                <a:lnTo>
                  <a:pt x="1217039" y="896046"/>
                </a:lnTo>
                <a:lnTo>
                  <a:pt x="0" y="896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2688574" y="5662860"/>
            <a:ext cx="1088929" cy="1090292"/>
          </a:xfrm>
          <a:custGeom>
            <a:rect b="b" l="l" r="r" t="t"/>
            <a:pathLst>
              <a:path extrusionOk="0" h="1090292" w="1088929">
                <a:moveTo>
                  <a:pt x="0" y="0"/>
                </a:moveTo>
                <a:lnTo>
                  <a:pt x="1088929" y="0"/>
                </a:lnTo>
                <a:lnTo>
                  <a:pt x="1088929" y="1090292"/>
                </a:lnTo>
                <a:lnTo>
                  <a:pt x="0" y="1090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2412110" y="3807928"/>
            <a:ext cx="1641857" cy="1641857"/>
          </a:xfrm>
          <a:custGeom>
            <a:rect b="b" l="l" r="r" t="t"/>
            <a:pathLst>
              <a:path extrusionOk="0" h="1641857" w="1641857">
                <a:moveTo>
                  <a:pt x="0" y="0"/>
                </a:moveTo>
                <a:lnTo>
                  <a:pt x="1641857" y="0"/>
                </a:lnTo>
                <a:lnTo>
                  <a:pt x="1641857" y="1641857"/>
                </a:lnTo>
                <a:lnTo>
                  <a:pt x="0" y="1641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13481500" y="4471144"/>
            <a:ext cx="3568919" cy="3568919"/>
          </a:xfrm>
          <a:custGeom>
            <a:rect b="b" l="l" r="r" t="t"/>
            <a:pathLst>
              <a:path extrusionOk="0" h="3568919" w="3568919">
                <a:moveTo>
                  <a:pt x="0" y="0"/>
                </a:moveTo>
                <a:lnTo>
                  <a:pt x="3568919" y="0"/>
                </a:lnTo>
                <a:lnTo>
                  <a:pt x="3568919" y="3568919"/>
                </a:lnTo>
                <a:lnTo>
                  <a:pt x="0" y="3568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3901328" y="5381644"/>
            <a:ext cx="1496404" cy="1511519"/>
          </a:xfrm>
          <a:custGeom>
            <a:rect b="b" l="l" r="r" t="t"/>
            <a:pathLst>
              <a:path extrusionOk="0" h="1511519" w="1496404">
                <a:moveTo>
                  <a:pt x="0" y="0"/>
                </a:moveTo>
                <a:lnTo>
                  <a:pt x="1496404" y="0"/>
                </a:lnTo>
                <a:lnTo>
                  <a:pt x="1496404" y="1511519"/>
                </a:lnTo>
                <a:lnTo>
                  <a:pt x="0" y="1511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274" name="Google Shape;274;p9"/>
          <p:cNvSpPr txBox="1"/>
          <p:nvPr/>
        </p:nvSpPr>
        <p:spPr>
          <a:xfrm>
            <a:off x="1237581" y="730591"/>
            <a:ext cx="15812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75" name="Google Shape;275;p9"/>
          <p:cNvSpPr txBox="1"/>
          <p:nvPr/>
        </p:nvSpPr>
        <p:spPr>
          <a:xfrm>
            <a:off x="14035107" y="3158837"/>
            <a:ext cx="376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VIII</a:t>
            </a:r>
            <a:endParaRPr i="1" sz="1300"/>
          </a:p>
        </p:txBody>
      </p:sp>
      <p:sp>
        <p:nvSpPr>
          <p:cNvPr id="276" name="Google Shape;276;p9"/>
          <p:cNvSpPr txBox="1"/>
          <p:nvPr/>
        </p:nvSpPr>
        <p:spPr>
          <a:xfrm>
            <a:off x="1058815" y="7284555"/>
            <a:ext cx="1197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Nguồn lực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con người</a:t>
            </a:r>
            <a:endParaRPr i="1"/>
          </a:p>
        </p:txBody>
      </p:sp>
      <p:sp>
        <p:nvSpPr>
          <p:cNvPr id="277" name="Google Shape;277;p9"/>
          <p:cNvSpPr txBox="1"/>
          <p:nvPr/>
        </p:nvSpPr>
        <p:spPr>
          <a:xfrm>
            <a:off x="8153957" y="4854599"/>
            <a:ext cx="4776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8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Thu hút đầu tư, chuyển giao công nghệ</a:t>
            </a:r>
            <a:endParaRPr i="1" sz="1300"/>
          </a:p>
        </p:txBody>
      </p:sp>
      <p:sp>
        <p:nvSpPr>
          <p:cNvPr id="278" name="Google Shape;278;p9"/>
          <p:cNvSpPr txBox="1"/>
          <p:nvPr/>
        </p:nvSpPr>
        <p:spPr>
          <a:xfrm>
            <a:off x="8239400" y="7468506"/>
            <a:ext cx="33249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Xuất khẩu, hợp tác kinh tế 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